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7" r:id="rId4"/>
    <p:sldId id="258" r:id="rId5"/>
    <p:sldId id="259" r:id="rId6"/>
    <p:sldId id="276"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3"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36" autoAdjust="0"/>
  </p:normalViewPr>
  <p:slideViewPr>
    <p:cSldViewPr snapToGrid="0">
      <p:cViewPr varScale="1">
        <p:scale>
          <a:sx n="103" d="100"/>
          <a:sy n="103" d="100"/>
        </p:scale>
        <p:origin x="10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E436D83-691E-43E6-B19D-A8FC61B6F5B6}" type="datetimeFigureOut">
              <a:rPr lang="el-GR" smtClean="0"/>
              <a:t>10/10/2015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2654600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436D83-691E-43E6-B19D-A8FC61B6F5B6}" type="datetimeFigureOut">
              <a:rPr lang="el-GR" smtClean="0"/>
              <a:t>10/10/2015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4237357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436D83-691E-43E6-B19D-A8FC61B6F5B6}" type="datetimeFigureOut">
              <a:rPr lang="el-GR" smtClean="0"/>
              <a:t>10/10/2015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244468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436D83-691E-43E6-B19D-A8FC61B6F5B6}" type="datetimeFigureOut">
              <a:rPr lang="el-GR" smtClean="0"/>
              <a:t>10/10/2015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1588989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36D83-691E-43E6-B19D-A8FC61B6F5B6}" type="datetimeFigureOut">
              <a:rPr lang="el-GR" smtClean="0"/>
              <a:t>10/10/2015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70174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E436D83-691E-43E6-B19D-A8FC61B6F5B6}" type="datetimeFigureOut">
              <a:rPr lang="el-GR" smtClean="0"/>
              <a:t>10/10/2015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3064721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E436D83-691E-43E6-B19D-A8FC61B6F5B6}" type="datetimeFigureOut">
              <a:rPr lang="el-GR" smtClean="0"/>
              <a:t>10/10/2015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3898059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E436D83-691E-43E6-B19D-A8FC61B6F5B6}" type="datetimeFigureOut">
              <a:rPr lang="el-GR" smtClean="0"/>
              <a:t>10/10/2015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918151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36D83-691E-43E6-B19D-A8FC61B6F5B6}" type="datetimeFigureOut">
              <a:rPr lang="el-GR" smtClean="0"/>
              <a:t>10/10/2015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432514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36D83-691E-43E6-B19D-A8FC61B6F5B6}" type="datetimeFigureOut">
              <a:rPr lang="el-GR" smtClean="0"/>
              <a:t>10/10/2015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155180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36D83-691E-43E6-B19D-A8FC61B6F5B6}" type="datetimeFigureOut">
              <a:rPr lang="el-GR" smtClean="0"/>
              <a:t>10/10/2015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F2638D-F590-4B02-88E1-C85CCEFE138F}" type="slidenum">
              <a:rPr lang="el-GR" smtClean="0"/>
              <a:t>‹#›</a:t>
            </a:fld>
            <a:endParaRPr lang="el-GR"/>
          </a:p>
        </p:txBody>
      </p:sp>
    </p:spTree>
    <p:extLst>
      <p:ext uri="{BB962C8B-B14F-4D97-AF65-F5344CB8AC3E}">
        <p14:creationId xmlns:p14="http://schemas.microsoft.com/office/powerpoint/2010/main" val="65745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36D83-691E-43E6-B19D-A8FC61B6F5B6}" type="datetimeFigureOut">
              <a:rPr lang="el-GR" smtClean="0"/>
              <a:t>10/10/2015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638D-F590-4B02-88E1-C85CCEFE138F}" type="slidenum">
              <a:rPr lang="el-GR" smtClean="0"/>
              <a:t>‹#›</a:t>
            </a:fld>
            <a:endParaRPr lang="el-GR"/>
          </a:p>
        </p:txBody>
      </p:sp>
    </p:spTree>
    <p:extLst>
      <p:ext uri="{BB962C8B-B14F-4D97-AF65-F5344CB8AC3E}">
        <p14:creationId xmlns:p14="http://schemas.microsoft.com/office/powerpoint/2010/main" val="39711383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ΠΑΡΑΔΟΣΙΑΚΑ ΠΑΙΧΝΙΔΙΑ </a:t>
            </a:r>
            <a:r>
              <a:rPr lang="el-G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l-G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l-GR" sz="4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l-GR" sz="4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el-GR" sz="4800" dirty="0">
              <a:ln w="0"/>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flipV="1">
            <a:off x="1524000" y="6242233"/>
            <a:ext cx="9144000" cy="182418"/>
          </a:xfrm>
        </p:spPr>
        <p:txBody>
          <a:bodyPr>
            <a:normAutofit fontScale="32500" lnSpcReduction="20000"/>
          </a:bodyPr>
          <a:lstStyle/>
          <a:p>
            <a:endParaRPr lang="el-G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2"/>
          <a:stretch>
            <a:fillRect/>
          </a:stretch>
        </p:blipFill>
        <p:spPr>
          <a:xfrm>
            <a:off x="4268443" y="3047139"/>
            <a:ext cx="3322608" cy="1219306"/>
          </a:xfrm>
          <a:prstGeom prst="rect">
            <a:avLst/>
          </a:prstGeom>
        </p:spPr>
      </p:pic>
    </p:spTree>
    <p:extLst>
      <p:ext uri="{BB962C8B-B14F-4D97-AF65-F5344CB8AC3E}">
        <p14:creationId xmlns:p14="http://schemas.microsoft.com/office/powerpoint/2010/main" val="3915716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198293"/>
            <a:ext cx="11249891" cy="1916257"/>
          </a:xfrm>
        </p:spPr>
        <p:txBody>
          <a:bodyPr>
            <a:normAutofit/>
          </a:bodyPr>
          <a:lstStyle/>
          <a:p>
            <a:r>
              <a:rPr lang="el-GR" sz="36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Μήλα</a:t>
            </a:r>
            <a:r>
              <a:rPr lang="el-GR" dirty="0" smtClean="0"/>
              <a:t/>
            </a:r>
            <a:br>
              <a:rPr lang="el-GR" dirty="0" smtClean="0"/>
            </a:br>
            <a:r>
              <a:rPr lang="el-GR"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dirty="0" smtClean="0"/>
              <a:t/>
            </a:r>
            <a:br>
              <a:rPr lang="el-GR" dirty="0" smtClean="0"/>
            </a:br>
            <a:r>
              <a:rPr lang="el-GR" sz="2700" b="1" i="1" dirty="0" smtClean="0">
                <a:latin typeface="Times New Roman" panose="02020603050405020304" pitchFamily="18" charset="0"/>
                <a:cs typeface="Times New Roman" panose="02020603050405020304" pitchFamily="18" charset="0"/>
              </a:rPr>
              <a:t>Εξάσκηση στο σημάδι αντιπάλου με μπάλα,προσποίηση και </a:t>
            </a:r>
            <a:r>
              <a:rPr lang="el-GR" sz="2400" b="1" i="1" dirty="0" smtClean="0">
                <a:latin typeface="Times New Roman" panose="02020603050405020304" pitchFamily="18" charset="0"/>
                <a:cs typeface="Times New Roman" panose="02020603050405020304" pitchFamily="18" charset="0"/>
              </a:rPr>
              <a:t>αποφυγή μπάλας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endParaRPr lang="el-GR" sz="2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2109" y="1597891"/>
            <a:ext cx="10515600" cy="4939290"/>
          </a:xfrm>
        </p:spPr>
        <p:txBody>
          <a:bodyPr>
            <a:noAutofit/>
          </a:bodyPr>
          <a:lstStyle/>
          <a:p>
            <a:pPr marL="0" indent="0">
              <a:buNone/>
            </a:pPr>
            <a:r>
              <a:rPr lang="el-GR" sz="1800" b="1" i="1" dirty="0" smtClean="0">
                <a:latin typeface="Times New Roman" panose="02020603050405020304" pitchFamily="18" charset="0"/>
                <a:cs typeface="Times New Roman" panose="02020603050405020304" pitchFamily="18" charset="0"/>
              </a:rPr>
              <a:t>Παίζεται </a:t>
            </a:r>
            <a:r>
              <a:rPr lang="el-GR" sz="1800" b="1" i="1" dirty="0">
                <a:latin typeface="Times New Roman" panose="02020603050405020304" pitchFamily="18" charset="0"/>
                <a:cs typeface="Times New Roman" panose="02020603050405020304" pitchFamily="18" charset="0"/>
              </a:rPr>
              <a:t>σε εξωτερικό χώρο. Δύο παιδιά χωρίζονται και αποτελούν τα "τέρματα". Χαράζονται δύο γραμμές σε απόσταση δέκα περίπου βήματα η μια από την άλλη. Οι δυο αυτές γραμμές είναι τα τέρματα και πίσω από αυτές τις γραμμές στέκονται οι δυο παίκτες. Αριστερά από τις γραμμές χαράζεται μια άλλη που από πίσω της πηγαίνουν και στέκονται τα υπόλοιπα παιδιά. Με κλήρο ορίζουν ποιός από τα τέρματα θα ρίξει πρώτος την μπάλα για να χτυπήσει ένα από τα παιδιά που βρίσκονται στο κέντρο. Αυτά τα παιδιά πρέπει όλη την ώρα να τρέχουν από την μια άκρη στην άλλη για να μην χτυπηθούν. Αν αυτός που θα ρίξει την μπάλα δεν πετύχει κανένα, τότε βγαίνει και στέκεται πίσω από την αριστερή γραμμή.Με τη σειρά του ρίχνει την μπάλα ο άλλος. </a:t>
            </a:r>
            <a:br>
              <a:rPr lang="el-GR" sz="1800" b="1" i="1" dirty="0">
                <a:latin typeface="Times New Roman" panose="02020603050405020304" pitchFamily="18" charset="0"/>
                <a:cs typeface="Times New Roman" panose="02020603050405020304" pitchFamily="18" charset="0"/>
              </a:rPr>
            </a:br>
            <a:r>
              <a:rPr lang="el-GR" sz="1800" b="1" i="1" dirty="0">
                <a:latin typeface="Times New Roman" panose="02020603050405020304" pitchFamily="18" charset="0"/>
                <a:cs typeface="Times New Roman" panose="02020603050405020304" pitchFamily="18" charset="0"/>
              </a:rPr>
              <a:t>Όταν μείνει μονάχα ένα παιδί στο κέντρο τότε παίζονται τα μήλα, δηλαδή θα χτυπηθούν δώδεκα μπαλιές, έξι από κάθε τέρμα. Πρώτα ρίχνει ο ένας λέγοντας "Ένα μήλο", έπειτα ο άλλος "Δύο μήλα!" κ.λ.π. Το παιδί που είναι στη μέση τρέχει και κάνει κάθε είδους κινήσεις ώστε να αποφύγει την μπάλα. Αν χτυπηθεί τότε χάνει και το παιχνίδι ξαναρχίζει με νέα τέρματα, αν τα καταφέρει να μην χτυπηθεί έχει το δικαίωμα να ξανακαλέσει όλους του παίκτες και να αρχίσει το παιχνίδι με τα ίδια τέρματα.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727" y="4895273"/>
            <a:ext cx="5772727" cy="18426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2653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163" y="600365"/>
            <a:ext cx="10709564" cy="1256144"/>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Τζαμί</a:t>
            </a:r>
            <a:r>
              <a:rPr lang="el-GR" sz="3600" i="1" dirty="0">
                <a:latin typeface="Times New Roman" panose="02020603050405020304" pitchFamily="18" charset="0"/>
                <a:cs typeface="Times New Roman" panose="02020603050405020304" pitchFamily="18" charset="0"/>
              </a:rPr>
              <a:t/>
            </a:r>
            <a:br>
              <a:rPr lang="el-GR" sz="3600" i="1" dirty="0">
                <a:latin typeface="Times New Roman" panose="02020603050405020304" pitchFamily="18" charset="0"/>
                <a:cs typeface="Times New Roman" panose="02020603050405020304" pitchFamily="18" charset="0"/>
              </a:rPr>
            </a:br>
            <a:r>
              <a:rPr lang="el-GR" sz="31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sz="2000" b="1" i="1" dirty="0" smtClean="0">
                <a:latin typeface="Times New Roman" panose="02020603050405020304" pitchFamily="18" charset="0"/>
                <a:cs typeface="Times New Roman" panose="02020603050405020304" pitchFamily="18" charset="0"/>
              </a:rPr>
              <a:t/>
            </a:r>
            <a:br>
              <a:rPr lang="el-GR" sz="2000" b="1" i="1" dirty="0" smtClean="0">
                <a:latin typeface="Times New Roman" panose="02020603050405020304" pitchFamily="18" charset="0"/>
                <a:cs typeface="Times New Roman" panose="02020603050405020304" pitchFamily="18" charset="0"/>
              </a:rPr>
            </a:br>
            <a:r>
              <a:rPr lang="el-GR" sz="2000" b="1" i="1" dirty="0" smtClean="0">
                <a:latin typeface="Times New Roman" panose="02020603050405020304" pitchFamily="18" charset="0"/>
                <a:cs typeface="Times New Roman" panose="02020603050405020304" pitchFamily="18" charset="0"/>
              </a:rPr>
              <a:t>Εξάσκηση στο σημάδι με μπάλα,κίνηση με προσποίηση, παρατήρηση</a:t>
            </a:r>
            <a:r>
              <a:rPr lang="el-GR" sz="3600" i="1" dirty="0" smtClean="0">
                <a:latin typeface="Times New Roman" panose="02020603050405020304" pitchFamily="18" charset="0"/>
                <a:cs typeface="Times New Roman" panose="02020603050405020304" pitchFamily="18" charset="0"/>
              </a:rPr>
              <a:t/>
            </a:r>
            <a:br>
              <a:rPr lang="el-GR" sz="3600" i="1" dirty="0" smtClean="0">
                <a:latin typeface="Times New Roman" panose="02020603050405020304" pitchFamily="18" charset="0"/>
                <a:cs typeface="Times New Roman" panose="02020603050405020304" pitchFamily="18" charset="0"/>
              </a:rPr>
            </a:br>
            <a:r>
              <a:rPr lang="el-GR" sz="2700" i="1" dirty="0" smtClean="0">
                <a:latin typeface="Times New Roman" panose="02020603050405020304" pitchFamily="18" charset="0"/>
                <a:cs typeface="Times New Roman" panose="02020603050405020304" pitchFamily="18" charset="0"/>
              </a:rPr>
              <a:t>Περιγραφή</a:t>
            </a:r>
            <a:r>
              <a:rPr lang="el-GR" sz="3600" i="1" dirty="0" smtClean="0">
                <a:latin typeface="Times New Roman" panose="02020603050405020304" pitchFamily="18" charset="0"/>
                <a:cs typeface="Times New Roman" panose="02020603050405020304" pitchFamily="18" charset="0"/>
              </a:rPr>
              <a:t/>
            </a:r>
            <a:br>
              <a:rPr lang="el-GR" sz="3600" i="1" dirty="0" smtClean="0">
                <a:latin typeface="Times New Roman" panose="02020603050405020304" pitchFamily="18" charset="0"/>
                <a:cs typeface="Times New Roman" panose="02020603050405020304" pitchFamily="18" charset="0"/>
              </a:rPr>
            </a:br>
            <a:endParaRPr lang="el-GR"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3508" y="1413163"/>
            <a:ext cx="10515600" cy="2281383"/>
          </a:xfrm>
        </p:spPr>
        <p:txBody>
          <a:bodyPr>
            <a:normAutofit fontScale="25000" lnSpcReduction="20000"/>
          </a:bodyPr>
          <a:lstStyle/>
          <a:p>
            <a:pPr marL="0" indent="0">
              <a:buNone/>
            </a:pPr>
            <a:r>
              <a:rPr lang="el-GR" dirty="0" smtClean="0"/>
              <a:t> </a:t>
            </a:r>
            <a:endParaRPr lang="el-GR" dirty="0"/>
          </a:p>
          <a:p>
            <a:pPr marL="0" indent="0">
              <a:buNone/>
            </a:pPr>
            <a:r>
              <a:rPr lang="el-GR" b="1" i="1" dirty="0">
                <a:latin typeface="Times New Roman" panose="02020603050405020304" pitchFamily="18" charset="0"/>
                <a:cs typeface="Times New Roman" panose="02020603050405020304" pitchFamily="18" charset="0"/>
              </a:rPr>
              <a:t>  </a:t>
            </a:r>
            <a:r>
              <a:rPr lang="el-GR" b="1" i="1" dirty="0" smtClean="0">
                <a:latin typeface="Times New Roman" panose="02020603050405020304" pitchFamily="18" charset="0"/>
                <a:cs typeface="Times New Roman" panose="02020603050405020304" pitchFamily="18" charset="0"/>
              </a:rPr>
              <a:t>  </a:t>
            </a:r>
            <a:r>
              <a:rPr lang="el-GR" b="1" i="1" dirty="0">
                <a:latin typeface="Times New Roman" panose="02020603050405020304" pitchFamily="18" charset="0"/>
                <a:cs typeface="Times New Roman" panose="02020603050405020304" pitchFamily="18" charset="0"/>
              </a:rPr>
              <a:t>	 </a:t>
            </a:r>
            <a:endParaRPr lang="el-GR" b="1" i="1" dirty="0" smtClean="0">
              <a:latin typeface="Times New Roman" panose="02020603050405020304" pitchFamily="18" charset="0"/>
              <a:cs typeface="Times New Roman" panose="02020603050405020304" pitchFamily="18" charset="0"/>
            </a:endParaRPr>
          </a:p>
          <a:p>
            <a:pPr marL="0" indent="0">
              <a:buNone/>
            </a:pPr>
            <a:r>
              <a:rPr lang="el-GR" sz="7200" b="1" i="1" dirty="0" smtClean="0">
                <a:latin typeface="Times New Roman" panose="02020603050405020304" pitchFamily="18" charset="0"/>
                <a:cs typeface="Times New Roman" panose="02020603050405020304" pitchFamily="18" charset="0"/>
              </a:rPr>
              <a:t>Το </a:t>
            </a:r>
            <a:r>
              <a:rPr lang="el-GR" sz="7200" b="1" i="1" dirty="0">
                <a:latin typeface="Times New Roman" panose="02020603050405020304" pitchFamily="18" charset="0"/>
                <a:cs typeface="Times New Roman" panose="02020603050405020304" pitchFamily="18" charset="0"/>
              </a:rPr>
              <a:t>&lt;&lt;Τζαμί&gt;&gt; παίζεται από τέσσερα παιδιά και πάνω.Τα παιδιά χωρίζονται σε δύο ομάδες.Για να αρχίσουν το παιχνίδι χρειάζονται έξι κεραμίδια και μια μπάλα.Τα κεραμίδια τα βάζουν το ένα πάνω στο άλλο, ώστε να σχηματιστεί ένας πύργος. Έτσι αρχίζει το παιχνίδι. Η πρώτη ομάδα στεκεται πίσω από τα κεραμίδια. Η δεύτερη ομάδα πηγαίνει εφτά οχτώ μέτρα μπροστά από τα κεραμίδια.Τα παιδιά της δεύτερης ομάδας προσπαθούν με τη μπάλα να ρίξουν τον πύργο με τα κεραμίδια. Κάθε παιδί έχει μία ευκαιρία.</a:t>
            </a:r>
          </a:p>
          <a:p>
            <a:pPr marL="0" lvl="0" indent="0">
              <a:buNone/>
            </a:pPr>
            <a:r>
              <a:rPr lang="el-GR" sz="7200" b="1" i="1" dirty="0">
                <a:solidFill>
                  <a:prstClr val="black"/>
                </a:solidFill>
                <a:latin typeface="Times New Roman" panose="02020603050405020304" pitchFamily="18" charset="0"/>
                <a:cs typeface="Times New Roman" panose="02020603050405020304" pitchFamily="18" charset="0"/>
              </a:rPr>
              <a:t>Αν κάποιο παιδί ρίξει τα κεραμίδια χτυπώντας τα με τη μπάλα,τότε διασκορπίζονται στο γύρω χώρο οι δυο ομάδες. Η μεν πρώτη ομάδα επιδιώκει να &lt;&lt;κάψει&gt;&gt; τους παίκτες της δεύτερης χτυπώντας τους με τη μπάλα, η δε δεύτερη προσπαθεί να ξαναβάλει τα κεραμίδια στη θέση τους, έτσι ώστε να ξανασχηματιστεί ο πύργος.Δηλαδή το &lt;&lt;Τζαμί&gt;&gt;.Εάν προλάβει η δεύτερη ομάδα και φτιάξει το &lt;&lt;Τζαμί&gt;&gt; πριν καούν όλοι οι παίκτες της κερδίζει ένα σετ </a:t>
            </a:r>
            <a:r>
              <a:rPr lang="el-GR" sz="7200" b="1" i="1" dirty="0" smtClean="0">
                <a:solidFill>
                  <a:prstClr val="black"/>
                </a:solidFill>
                <a:latin typeface="Times New Roman" panose="02020603050405020304" pitchFamily="18" charset="0"/>
                <a:cs typeface="Times New Roman" panose="02020603050405020304" pitchFamily="18" charset="0"/>
              </a:rPr>
              <a:t>παιχνιδι</a:t>
            </a:r>
            <a:endParaRPr lang="el-GR" sz="7200" b="1" i="1" dirty="0">
              <a:latin typeface="Times New Roman" panose="02020603050405020304" pitchFamily="18" charset="0"/>
              <a:cs typeface="Times New Roman" panose="02020603050405020304" pitchFamily="18" charset="0"/>
            </a:endParaRPr>
          </a:p>
          <a:p>
            <a:pPr marL="0" lvl="0" indent="0">
              <a:buNone/>
            </a:pPr>
            <a:r>
              <a:rPr lang="el-GR" sz="7200" b="1" i="1" dirty="0">
                <a:solidFill>
                  <a:prstClr val="black"/>
                </a:solidFill>
                <a:latin typeface="Times New Roman" panose="02020603050405020304" pitchFamily="18" charset="0"/>
                <a:cs typeface="Times New Roman" panose="02020603050405020304" pitchFamily="18" charset="0"/>
              </a:rPr>
              <a:t>Ο παίκτης που θα τοποθετήσει το τελευταίο κεραμίδι του πύργου φωνάζει &lt;&lt;Τζαμί&gt;&gt; και τελειώνει το σετ.Αν η πρώτη ομάδα κάψει όλους τους παίκτες της δεύτερης πριν προλάβουν να φτιάξουν το &lt;&lt;Τζαμί&gt;&gt; τότε αντιστρέφονται οι ρόλοι. Νικήτρια είναι η ομάδα που θα κερδίσει τα πιο πολλά σετ</a:t>
            </a:r>
            <a:r>
              <a:rPr lang="el-GR" sz="7200" b="1" i="1" dirty="0" smtClean="0">
                <a:solidFill>
                  <a:prstClr val="black"/>
                </a:solidFill>
                <a:latin typeface="Times New Roman" panose="02020603050405020304" pitchFamily="18" charset="0"/>
                <a:cs typeface="Times New Roman" panose="02020603050405020304" pitchFamily="18" charset="0"/>
              </a:rPr>
              <a:t>.</a:t>
            </a:r>
            <a:endParaRPr lang="el-GR" sz="7200" b="1" i="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745" y="4950691"/>
            <a:ext cx="3980874" cy="17410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10468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63525"/>
            <a:ext cx="10515600" cy="3317875"/>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Κουτσό</a:t>
            </a:r>
            <a:r>
              <a:rPr lang="el-GR" sz="3600" b="1" i="1" dirty="0" smtClean="0">
                <a:latin typeface="Times New Roman" panose="02020603050405020304" pitchFamily="18" charset="0"/>
                <a:cs typeface="Times New Roman" panose="02020603050405020304" pitchFamily="18" charset="0"/>
              </a:rPr>
              <a:t/>
            </a:r>
            <a:br>
              <a:rPr lang="el-GR" sz="3600"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sz="2400" b="1" i="1" dirty="0" smtClean="0">
                <a:latin typeface="Times New Roman" panose="02020603050405020304" pitchFamily="18" charset="0"/>
                <a:cs typeface="Times New Roman" panose="02020603050405020304" pitchFamily="18" charset="0"/>
              </a:rPr>
              <a:t/>
            </a:r>
            <a:br>
              <a:rPr lang="el-GR" sz="2400"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Εξάσκηση στο άλμα,ενδυνάμωση των ποδιών,ισσοροπία.</a:t>
            </a:r>
            <a:br>
              <a:rPr lang="el-GR" sz="2700"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r>
              <a:rPr lang="el-GR" sz="2700" b="1" i="1" dirty="0" smtClean="0">
                <a:latin typeface="Times New Roman" panose="02020603050405020304" pitchFamily="18" charset="0"/>
                <a:cs typeface="Times New Roman" panose="02020603050405020304" pitchFamily="18" charset="0"/>
              </a:rPr>
              <a:t/>
            </a:r>
            <a:br>
              <a:rPr lang="el-GR" sz="2700"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Το 1</a:t>
            </a:r>
            <a:r>
              <a:rPr lang="el-GR" sz="2700" b="1" i="1" baseline="30000" dirty="0" smtClean="0">
                <a:latin typeface="Times New Roman" panose="02020603050405020304" pitchFamily="18" charset="0"/>
                <a:cs typeface="Times New Roman" panose="02020603050405020304" pitchFamily="18" charset="0"/>
              </a:rPr>
              <a:t>ο</a:t>
            </a:r>
            <a:r>
              <a:rPr lang="el-GR" sz="2700" b="1" i="1" dirty="0" smtClean="0">
                <a:latin typeface="Times New Roman" panose="02020603050405020304" pitchFamily="18" charset="0"/>
                <a:cs typeface="Times New Roman" panose="02020603050405020304" pitchFamily="18" charset="0"/>
              </a:rPr>
              <a:t> παιδί ρίχνει με το χέρι την πέτρα του στο κουτάκι αρ.1, πάει με κουτσό στο ίδιο κουτάκι και σπρώχνοντας με το πόδι την πέτρα και την βγάζει έξω(ξαναγυρίζει πίσω). Κατόπιν ρίχνει την πέτρα στο κουτάκι αρ.2. Μπαίνει με κουτσό(πηδώντας στο 1</a:t>
            </a:r>
            <a:r>
              <a:rPr lang="el-GR" sz="2700" b="1" i="1" baseline="30000" dirty="0" smtClean="0">
                <a:latin typeface="Times New Roman" panose="02020603050405020304" pitchFamily="18" charset="0"/>
                <a:cs typeface="Times New Roman" panose="02020603050405020304" pitchFamily="18" charset="0"/>
              </a:rPr>
              <a:t>ο</a:t>
            </a:r>
            <a:r>
              <a:rPr lang="el-GR" sz="2700" b="1" i="1" dirty="0" smtClean="0">
                <a:latin typeface="Times New Roman" panose="02020603050405020304" pitchFamily="18" charset="0"/>
                <a:cs typeface="Times New Roman" panose="02020603050405020304" pitchFamily="18" charset="0"/>
              </a:rPr>
              <a:t> και μετά στο 2</a:t>
            </a:r>
            <a:r>
              <a:rPr lang="el-GR" sz="2700" b="1" i="1" baseline="30000" dirty="0" smtClean="0">
                <a:latin typeface="Times New Roman" panose="02020603050405020304" pitchFamily="18" charset="0"/>
                <a:cs typeface="Times New Roman" panose="02020603050405020304" pitchFamily="18" charset="0"/>
              </a:rPr>
              <a:t>ο</a:t>
            </a:r>
            <a:r>
              <a:rPr lang="el-GR" sz="2700" b="1" i="1" dirty="0" smtClean="0">
                <a:latin typeface="Times New Roman" panose="02020603050405020304" pitchFamily="18" charset="0"/>
                <a:cs typeface="Times New Roman" panose="02020603050405020304" pitchFamily="18" charset="0"/>
              </a:rPr>
              <a:t>), φτάνει στην πέτρα και με κουτσό πάλι την βγάζει έξω, αφού περάσει από το 1</a:t>
            </a:r>
            <a:r>
              <a:rPr lang="el-GR" sz="2700" b="1" i="1" baseline="30000" dirty="0" smtClean="0">
                <a:latin typeface="Times New Roman" panose="02020603050405020304" pitchFamily="18" charset="0"/>
                <a:cs typeface="Times New Roman" panose="02020603050405020304" pitchFamily="18" charset="0"/>
              </a:rPr>
              <a:t>ο</a:t>
            </a:r>
            <a:r>
              <a:rPr lang="el-GR" sz="2700" b="1" i="1" dirty="0" smtClean="0">
                <a:latin typeface="Times New Roman" panose="02020603050405020304" pitchFamily="18" charset="0"/>
                <a:cs typeface="Times New Roman" panose="02020603050405020304" pitchFamily="18" charset="0"/>
              </a:rPr>
              <a:t> κουτάκι. Το ίδιο γίνεται μέχρι το τέλος. Άν η πέτρα πάει πάνω στη γραμμή ή σε λάθος κουτάκι, τότε το παιδί χάνει τη σειρά του.</a:t>
            </a:r>
            <a:endParaRPr lang="el-GR" sz="27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5299" y="4051301"/>
            <a:ext cx="4635551" cy="23161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00810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2582"/>
            <a:ext cx="10515600" cy="3842327"/>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b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l-G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l-G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Γερμανικό</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Εξάσκηση στο σημάδι αντιπάλου με μπάλα, προσποίηση και αποφυγή μπάλας,ταχύτητα αντίδρασης.</a:t>
            </a:r>
            <a:br>
              <a:rPr lang="el-GR" sz="2700"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r>
              <a:rPr lang="el-GR" sz="2700" b="1" i="1" dirty="0" smtClean="0">
                <a:latin typeface="Times New Roman" panose="02020603050405020304" pitchFamily="18" charset="0"/>
                <a:cs typeface="Times New Roman" panose="02020603050405020304" pitchFamily="18" charset="0"/>
              </a:rPr>
              <a:t/>
            </a:r>
            <a:br>
              <a:rPr lang="el-GR" sz="2700"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Χωρίζουμε τον χώρο σε δύο ίσα μέρη(12-15 μέτρα).Στόχος είναι να &lt;&lt;κάψουμε&gt;&gt; τους αντιπάλους με την μπάλα.Κάθε ομάδα βρίσκεται στον δικό της χώρο.Ένας παίχτης καίγεται όταν η μπάλα τον ακουμπήσει και σκάσει κάτω.Στην έναρξη του παιχνιδιού η κάθε ομάδα τοποθετεί ένα παίκτη στην απέναντι γραμμή.Αυτός ονομάζεται ΦΡΟΥΡΌΣ.Ανάμεσα στον φρουρό και την ομάδα του τοποθετείται η αντίπαλη ομάδα,η οποία και αυτή με τη σειρά της τοποθετεί ένα φρουρό στην απέναντι γραμμή(πίσω από την αντίπαλη ομάδα).Έτσι η κάθε ομάδα βρίσκεται ανάμεσα σε αντίπαλους.Άν κάποιο παιδί &lt;&lt;καεί&gt;&gt; δεν βγαίνει έξω, πηγαίνει απέναντι,γίνεται και αυτός φρουρός και συνεχίζει το παιχνίδι.Νίκήτρια είναι η ομάδα που θα κάψει όλους τους παίχτες της αντίπαλης ομάδας.</a:t>
            </a:r>
            <a:br>
              <a:rPr lang="el-GR" sz="2700" b="1" i="1" dirty="0" smtClean="0">
                <a:latin typeface="Times New Roman" panose="02020603050405020304" pitchFamily="18" charset="0"/>
                <a:cs typeface="Times New Roman" panose="02020603050405020304" pitchFamily="18" charset="0"/>
              </a:rPr>
            </a:br>
            <a:endParaRPr lang="el-GR" sz="27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863273"/>
            <a:ext cx="10515600" cy="3313690"/>
          </a:xfrm>
        </p:spPr>
        <p:txBody>
          <a:bodyPr/>
          <a:lstStyle/>
          <a:p>
            <a:endParaRPr lang="el-GR" dirty="0" smtClean="0"/>
          </a:p>
          <a:p>
            <a:pPr marL="0" indent="0">
              <a:buNone/>
            </a:pPr>
            <a:r>
              <a:rPr lang="el-GR" dirty="0"/>
              <a:t> </a:t>
            </a:r>
            <a:r>
              <a:rPr lang="el-GR" dirty="0" smtClean="0"/>
              <a:t>                               </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528" y="5116945"/>
            <a:ext cx="4276437" cy="16579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17049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Μακριά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γαϊδούρα</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εξάσκηση στο άλμα,ισορροπία,κίνηση</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endParaRPr lang="el-GR" sz="27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l-GR" sz="2400" b="1" i="1" dirty="0">
                <a:latin typeface="Times New Roman" panose="02020603050405020304" pitchFamily="18" charset="0"/>
                <a:cs typeface="Times New Roman" panose="02020603050405020304" pitchFamily="18" charset="0"/>
              </a:rPr>
              <a:t>Τα παιδιά σκυφτά το ένα μετά το άλλο, κολλημένα, κάνουν μια γραμμή. Άλλα παιδιά, που δεν είναι στη γραμμή, πηδούν, ποιος θα φτάσει πρώτος στην πλάτη του πρώτου. Όσοι δεν τα καταφέρνουν και πέφτουν χάνουν.</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858" y="3352801"/>
            <a:ext cx="6022961" cy="3073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17056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473"/>
            <a:ext cx="10515600" cy="129309"/>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Έμαξε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καλέ</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Κινητική αντίληψη,προσποίηση,παρατήρηση.</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r>
              <a:rPr lang="el-GR" sz="2700" b="1" dirty="0" smtClean="0"/>
              <a:t/>
            </a:r>
            <a:br>
              <a:rPr lang="el-GR" sz="2700" b="1" dirty="0" smtClean="0"/>
            </a:br>
            <a:r>
              <a:rPr lang="el-GR" dirty="0" smtClean="0"/>
              <a:t/>
            </a:r>
            <a:br>
              <a:rPr lang="el-GR" dirty="0" smtClean="0"/>
            </a:br>
            <a:r>
              <a:rPr lang="el-GR" dirty="0" smtClean="0"/>
              <a:t/>
            </a:r>
            <a:br>
              <a:rPr lang="el-GR" dirty="0" smtClean="0"/>
            </a:br>
            <a:endParaRPr lang="el-GR" dirty="0"/>
          </a:p>
        </p:txBody>
      </p:sp>
      <p:sp>
        <p:nvSpPr>
          <p:cNvPr id="3" name="Content Placeholder 2"/>
          <p:cNvSpPr>
            <a:spLocks noGrp="1"/>
          </p:cNvSpPr>
          <p:nvPr>
            <p:ph idx="1"/>
          </p:nvPr>
        </p:nvSpPr>
        <p:spPr>
          <a:xfrm>
            <a:off x="838200" y="1542473"/>
            <a:ext cx="10515600" cy="3997181"/>
          </a:xfrm>
        </p:spPr>
        <p:txBody>
          <a:bodyPr>
            <a:normAutofit/>
          </a:bodyPr>
          <a:lstStyle/>
          <a:p>
            <a:pPr marL="0" indent="0">
              <a:buNone/>
            </a:pPr>
            <a:r>
              <a:rPr lang="el-GR" sz="2400" b="1" i="1" dirty="0" smtClean="0">
                <a:latin typeface="Times New Roman" panose="02020603050405020304" pitchFamily="18" charset="0"/>
                <a:cs typeface="Times New Roman" panose="02020603050405020304" pitchFamily="18" charset="0"/>
              </a:rPr>
              <a:t>Είναι από τα παλαιότερα παιχνίδια που έπαιζαν οι πομάκοι της Θράκης.Παίζεται με δέκα άτομα και πάνω.Τα παιδιά χωρίζονται σε δύο ομάδες.Η πρώτη ομάδα τοποθετεί ένα τούβλο κάθετα στο έδαφος και με μία μπάλα κυνηγάει τους παίχτες της άλλης ομάδας οι οποίοι προσπαθούν να ξεφύγουν και να ρίξουν κάτω το τούβλο.</a:t>
            </a:r>
            <a:r>
              <a:rPr lang="el-GR" sz="2400" b="1" i="1" dirty="0">
                <a:latin typeface="Times New Roman" panose="02020603050405020304" pitchFamily="18" charset="0"/>
                <a:cs typeface="Times New Roman" panose="02020603050405020304" pitchFamily="18" charset="0"/>
              </a:rPr>
              <a:t> Όποια ομάδα τα καταφέρει φωνάζει δυνατά Έμαξε καλέ και είναι η νικήτρια</a:t>
            </a:r>
            <a:r>
              <a:rPr lang="el-GR" sz="2400" b="1" i="1" dirty="0" smtClean="0">
                <a:latin typeface="Times New Roman" panose="02020603050405020304" pitchFamily="18" charset="0"/>
                <a:cs typeface="Times New Roman" panose="02020603050405020304" pitchFamily="18" charset="0"/>
              </a:rPr>
              <a:t>.</a:t>
            </a:r>
            <a:endParaRPr lang="el-GR" sz="2400" b="1"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362" y="3851564"/>
            <a:ext cx="5124341" cy="25215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18696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843"/>
            <a:ext cx="10515600" cy="1671782"/>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Κλέφτες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κι αστυνόμοι</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Ακουστική-κινητική αντίληψη,προσποίηση,παρατήρηση.</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endParaRPr lang="el-GR" sz="27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l-GR" sz="1800" b="1" i="1" dirty="0">
                <a:latin typeface="Times New Roman" panose="02020603050405020304" pitchFamily="18" charset="0"/>
                <a:cs typeface="Times New Roman" panose="02020603050405020304" pitchFamily="18" charset="0"/>
              </a:rPr>
              <a:t>Είναι ένα πολύ συναρπαστικό παραδοσιακό παιχνίδι</a:t>
            </a:r>
            <a:r>
              <a:rPr lang="el-GR" sz="1800" b="1" i="1" dirty="0" smtClean="0">
                <a:latin typeface="Times New Roman" panose="02020603050405020304" pitchFamily="18" charset="0"/>
                <a:cs typeface="Times New Roman" panose="02020603050405020304" pitchFamily="18" charset="0"/>
              </a:rPr>
              <a:t>. </a:t>
            </a:r>
            <a:r>
              <a:rPr lang="el-GR" sz="1800" b="1" i="1" dirty="0">
                <a:latin typeface="Times New Roman" panose="02020603050405020304" pitchFamily="18" charset="0"/>
                <a:cs typeface="Times New Roman" panose="02020603050405020304" pitchFamily="18" charset="0"/>
              </a:rPr>
              <a:t>Τα παιδιά χωρίζονται σε δύο ομάδες. Η μία, η μικρότερη, είναι οι αστυνόμοι. Τα υπόλοιπα παιδιά αποτελούν τους κλέφτες. Το παιχνίδι εξελίσσεται σαν ένα κοινό κυνηγητό ανάμεσα στις δύο ομάδες. οι κλέφτες, όταν θέλουν να ξεκουραστούν, πάνε σ' ένα συγκεκριμένο σημείο το οποίο ονομάζεται σπίτι ή λημέρι. Εκεί οι αστυνόμοι δεν μπορούν να τους πιάσουν. 'Οταν όμως ο αστυνόμος πιάσει τον κλέφτη τον οδηγεί στη φυλακή, η οποία βρίσκεται συνήθως όσο πιο μακριά γίνεται από το σπίτι. 'Ενας φυλακισμένος παίχτης ελευθερώνεται όταν ένας σύντροφός του του ακουμπήσει το χέρι και φωνάξει "ξελέ". Σε περίπτωση που οι φυλακισμένοι κλέφτες είναι πολλοί, κάνουν το εξής κόλπο: πιάνουν τα χέρια τους στη σειρά και απλώνονται όσο πιο έξω μπορούν (ένας βρίσκεται "μέσα" στη φυλακή και οι άλλοι, κρατώντας χέρι χέρι, προχωρούν προς το σπίτι). Ο ελεύθερος παίχτης, αγγίζοντας το χέρι ενός φυλακισμένου, ελευθερώνει όλους όσους συμμετέχουν στην αλυσίδα. Φυσικά, απαγορεύεται αυστηρά στους αστυνομικούς να φρουρούν τους φυλακισμένους παίχτες, κανόνας που όποιος παραβεί αποβάλλεται αυτομάτως από το παιχνίδι. Το παιχνίδι τελειώνει όταν όλοι οι κλέφτες </a:t>
            </a:r>
            <a:r>
              <a:rPr lang="el-GR" sz="1800" b="1" i="1" dirty="0" smtClean="0">
                <a:latin typeface="Times New Roman" panose="02020603050405020304" pitchFamily="18" charset="0"/>
                <a:cs typeface="Times New Roman" panose="02020603050405020304" pitchFamily="18" charset="0"/>
              </a:rPr>
              <a:t>φυλακιστούν</a:t>
            </a:r>
            <a:r>
              <a:rPr lang="en-US" sz="1800" b="1" i="1" dirty="0">
                <a:latin typeface="Times New Roman" panose="02020603050405020304" pitchFamily="18" charset="0"/>
                <a:cs typeface="Times New Roman" panose="02020603050405020304" pitchFamily="18" charset="0"/>
              </a:rPr>
              <a:t>.</a:t>
            </a:r>
            <a:endParaRPr lang="en-US" sz="1800" b="1" i="1" dirty="0" smtClean="0">
              <a:latin typeface="Times New Roman" panose="02020603050405020304" pitchFamily="18" charset="0"/>
              <a:cs typeface="Times New Roman" panose="02020603050405020304" pitchFamily="18" charset="0"/>
            </a:endParaRPr>
          </a:p>
          <a:p>
            <a:endParaRPr lang="en-US" sz="1800" dirty="0"/>
          </a:p>
          <a:p>
            <a:endParaRPr lang="el-GR"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969164"/>
            <a:ext cx="4382424" cy="17549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017" y="4969164"/>
            <a:ext cx="4372729" cy="17549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12767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Κρυφτό</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Κινητική αντίληψη,παρατήρηση</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endParaRPr lang="el-GR" sz="27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821690"/>
          </a:xfrm>
        </p:spPr>
        <p:txBody>
          <a:bodyPr>
            <a:normAutofit/>
          </a:bodyPr>
          <a:lstStyle/>
          <a:p>
            <a:pPr marL="0" indent="0">
              <a:buNone/>
            </a:pPr>
            <a:r>
              <a:rPr lang="el-GR" sz="2400" b="1" i="1" dirty="0">
                <a:latin typeface="Times New Roman" panose="02020603050405020304" pitchFamily="18" charset="0"/>
                <a:cs typeface="Times New Roman" panose="02020603050405020304" pitchFamily="18" charset="0"/>
              </a:rPr>
              <a:t>Ένα παιδί με το πρόσωπο σε τοίχο ή δέντρο, μετράει ως το 100 ανά 5. Μόλις τελειώνει το μέτρημα προσπαθεί να βρεί τους κρυμμένους. Αν κάποιος προλάβει και πάει στο μέρος που καθόταν αυτός που μετράει και φωνάξει φτου ξελευθερία σε όλους, τότε ελευθερώνονται όλα τα παιδιά. Ξαναφυλάει ο ίδιος. Αν αυτός που φυλάει τους δει και </a:t>
            </a:r>
            <a:r>
              <a:rPr lang="el-GR" sz="2400" b="1" i="1" dirty="0" smtClean="0">
                <a:latin typeface="Times New Roman" panose="02020603050405020304" pitchFamily="18" charset="0"/>
                <a:cs typeface="Times New Roman" panose="02020603050405020304" pitchFamily="18" charset="0"/>
              </a:rPr>
              <a:t>τους&lt;&lt; φτύσει&gt;&gt; </a:t>
            </a:r>
            <a:r>
              <a:rPr lang="el-GR" sz="2400" b="1" i="1" dirty="0">
                <a:latin typeface="Times New Roman" panose="02020603050405020304" pitchFamily="18" charset="0"/>
                <a:cs typeface="Times New Roman" panose="02020603050405020304" pitchFamily="18" charset="0"/>
              </a:rPr>
              <a:t>όλους, ο πρώτος που θα βρει τα φυλάει.</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873" y="3713018"/>
            <a:ext cx="4488872" cy="30018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414610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73" y="1533236"/>
            <a:ext cx="10515600" cy="185161"/>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Αλυσίδα</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Ομαδική συνεργασία,συντονισμός,κίνηση,προσποίηση</a:t>
            </a:r>
            <a:r>
              <a:rPr lang="el-GR" sz="2700" dirty="0" smtClean="0"/>
              <a:t>.</a:t>
            </a:r>
            <a:r>
              <a:rPr lang="el-GR" dirty="0" smtClean="0"/>
              <a:t/>
            </a:r>
            <a:br>
              <a:rPr lang="el-GR" dirty="0" smtClean="0"/>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r>
              <a:rPr lang="el-GR" b="1" i="1" dirty="0" smtClean="0">
                <a:latin typeface="Times New Roman" panose="02020603050405020304" pitchFamily="18" charset="0"/>
                <a:cs typeface="Times New Roman" panose="02020603050405020304" pitchFamily="18" charset="0"/>
              </a:rPr>
              <a:t/>
            </a:r>
            <a:br>
              <a:rPr lang="el-GR" b="1" i="1" dirty="0" smtClean="0">
                <a:latin typeface="Times New Roman" panose="02020603050405020304" pitchFamily="18" charset="0"/>
                <a:cs typeface="Times New Roman" panose="02020603050405020304" pitchFamily="18" charset="0"/>
              </a:rPr>
            </a:br>
            <a:r>
              <a:rPr lang="el-GR" sz="2700" b="1" i="1" dirty="0" smtClean="0">
                <a:latin typeface="Times New Roman" panose="02020603050405020304" pitchFamily="18" charset="0"/>
                <a:cs typeface="Times New Roman" panose="02020603050405020304" pitchFamily="18" charset="0"/>
              </a:rPr>
              <a:t>Σε περιορισμένο χώρο(15χ15)ένα παιδί κυνηγάει τους υπόλειπους.Μόλις ακουμπήσει κάποιον τον παίρνει μαζί του και χέρι-χέρι κυνηγούν τους άλλους.Το ίδιο γίνεται και με τρίτο άτομο.Έτσι δημιουργείται μια αλυσίδα παιδιών.Το παιδί που θα μείνει στο τέλος θα είναι ο νικητής.</a:t>
            </a:r>
            <a:r>
              <a:rPr lang="el-GR" dirty="0" smtClean="0"/>
              <a:t/>
            </a:r>
            <a:br>
              <a:rPr lang="el-GR" dirty="0" smtClean="0"/>
            </a:br>
            <a:endParaRPr lang="el-GR" dirty="0"/>
          </a:p>
        </p:txBody>
      </p:sp>
      <p:sp>
        <p:nvSpPr>
          <p:cNvPr id="3" name="Content Placeholder 2"/>
          <p:cNvSpPr>
            <a:spLocks noGrp="1"/>
          </p:cNvSpPr>
          <p:nvPr>
            <p:ph idx="1"/>
          </p:nvPr>
        </p:nvSpPr>
        <p:spPr>
          <a:xfrm>
            <a:off x="1263073" y="2195080"/>
            <a:ext cx="10515600" cy="4351338"/>
          </a:xfrm>
        </p:spPr>
        <p:txBody>
          <a:bodyPr/>
          <a:lstStyle/>
          <a:p>
            <a:pPr marL="0" indent="0">
              <a:buNone/>
            </a:pPr>
            <a:r>
              <a:rPr lang="el-GR" dirty="0" smtClean="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8473" y="3312031"/>
            <a:ext cx="4876800" cy="26531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217495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7" y="-1659618"/>
            <a:ext cx="10515600" cy="1325563"/>
          </a:xfrm>
        </p:spPr>
        <p:txBody>
          <a:bodyPr/>
          <a:lstStyle/>
          <a:p>
            <a:endParaRPr lang="el-GR" dirty="0"/>
          </a:p>
        </p:txBody>
      </p:sp>
      <p:sp>
        <p:nvSpPr>
          <p:cNvPr id="3" name="Content Placeholder 2"/>
          <p:cNvSpPr>
            <a:spLocks noGrp="1"/>
          </p:cNvSpPr>
          <p:nvPr>
            <p:ph idx="1"/>
          </p:nvPr>
        </p:nvSpPr>
        <p:spPr>
          <a:xfrm>
            <a:off x="1283855" y="2890981"/>
            <a:ext cx="7823199" cy="3414199"/>
          </a:xfrm>
        </p:spPr>
        <p:txBody>
          <a:bodyPr>
            <a:normAutofit/>
          </a:bodyPr>
          <a:lstStyle/>
          <a:p>
            <a:pPr marL="0" indent="0">
              <a:buNone/>
            </a:pPr>
            <a:r>
              <a:rPr lang="el-GR" sz="96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Τέλος</a:t>
            </a:r>
            <a:endParaRPr lang="el-GR" sz="9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352" y="0"/>
            <a:ext cx="7167331" cy="6636417"/>
          </a:xfrm>
          <a:prstGeom prst="rect">
            <a:avLst/>
          </a:prstGeom>
        </p:spPr>
      </p:pic>
    </p:spTree>
    <p:extLst>
      <p:ext uri="{BB962C8B-B14F-4D97-AF65-F5344CB8AC3E}">
        <p14:creationId xmlns:p14="http://schemas.microsoft.com/office/powerpoint/2010/main" val="13551488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527" y="1351063"/>
            <a:ext cx="8894618" cy="5078313"/>
          </a:xfrm>
          <a:prstGeom prst="rect">
            <a:avLst/>
          </a:prstGeom>
        </p:spPr>
        <p:txBody>
          <a:bodyPr wrap="square">
            <a:spAutoFit/>
          </a:bodyPr>
          <a:lstStyle/>
          <a:p>
            <a:pPr algn="just">
              <a:buFontTx/>
              <a:buNone/>
            </a:pPr>
            <a:r>
              <a:rPr lang="el-GR" sz="3600" b="1" i="1" dirty="0" smtClean="0">
                <a:latin typeface="Times New Roman" panose="02020603050405020304" pitchFamily="18" charset="0"/>
                <a:cs typeface="Times New Roman" panose="02020603050405020304" pitchFamily="18" charset="0"/>
              </a:rPr>
              <a:t>Μια φορά κι έναν καιρό</a:t>
            </a:r>
          </a:p>
          <a:p>
            <a:pPr algn="just">
              <a:buFontTx/>
              <a:buNone/>
            </a:pPr>
            <a:r>
              <a:rPr lang="el-GR" sz="3600" b="1" i="1" dirty="0" smtClean="0">
                <a:latin typeface="Times New Roman" panose="02020603050405020304" pitchFamily="18" charset="0"/>
                <a:cs typeface="Times New Roman" panose="02020603050405020304" pitchFamily="18" charset="0"/>
              </a:rPr>
              <a:t>     ήταν το παιδί</a:t>
            </a:r>
          </a:p>
          <a:p>
            <a:pPr algn="just">
              <a:buFontTx/>
              <a:buNone/>
            </a:pP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   και </a:t>
            </a:r>
            <a:r>
              <a:rPr lang="el-GR" sz="3600" b="1" i="1" dirty="0" smtClean="0">
                <a:latin typeface="Times New Roman" panose="02020603050405020304" pitchFamily="18" charset="0"/>
                <a:cs typeface="Times New Roman" panose="02020603050405020304" pitchFamily="18" charset="0"/>
              </a:rPr>
              <a:t>μαζί του το Παιχνίδι,</a:t>
            </a:r>
          </a:p>
          <a:p>
            <a:pPr algn="just">
              <a:buFontTx/>
              <a:buNone/>
            </a:pP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      γιατί </a:t>
            </a:r>
            <a:r>
              <a:rPr lang="el-GR" sz="3600" b="1" i="1" dirty="0" smtClean="0">
                <a:latin typeface="Times New Roman" panose="02020603050405020304" pitchFamily="18" charset="0"/>
                <a:cs typeface="Times New Roman" panose="02020603050405020304" pitchFamily="18" charset="0"/>
              </a:rPr>
              <a:t>παιδί χωρίς </a:t>
            </a:r>
            <a:r>
              <a:rPr lang="el-GR" sz="3600" b="1" i="1" dirty="0" smtClean="0">
                <a:latin typeface="Times New Roman" panose="02020603050405020304" pitchFamily="18" charset="0"/>
                <a:cs typeface="Times New Roman" panose="02020603050405020304" pitchFamily="18" charset="0"/>
              </a:rPr>
              <a:t>παιχνίδι</a:t>
            </a:r>
          </a:p>
          <a:p>
            <a:pPr algn="just">
              <a:buFontTx/>
              <a:buNone/>
            </a:pPr>
            <a:endParaRPr lang="el-GR" sz="3600" b="1" i="1" dirty="0" smtClean="0">
              <a:latin typeface="Times New Roman" panose="02020603050405020304" pitchFamily="18" charset="0"/>
              <a:cs typeface="Times New Roman" panose="02020603050405020304" pitchFamily="18" charset="0"/>
            </a:endParaRPr>
          </a:p>
          <a:p>
            <a:pPr algn="just">
              <a:buFontTx/>
              <a:buNone/>
            </a:pP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είναι σαν… πηγή χωρίς νερό</a:t>
            </a:r>
          </a:p>
          <a:p>
            <a:pPr>
              <a:buFontTx/>
              <a:buNone/>
            </a:pPr>
            <a:r>
              <a:rPr lang="el-GR" sz="3600" b="1" i="1" dirty="0" smtClean="0">
                <a:latin typeface="Times New Roman" panose="02020603050405020304" pitchFamily="18" charset="0"/>
                <a:cs typeface="Times New Roman" panose="02020603050405020304" pitchFamily="18" charset="0"/>
              </a:rPr>
              <a:t>    στυλό χωρίς μελάνι</a:t>
            </a:r>
          </a:p>
          <a:p>
            <a:pPr>
              <a:buFontTx/>
              <a:buNone/>
            </a:pP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φθινόπωρο χωρίς χρώματα</a:t>
            </a:r>
          </a:p>
          <a:p>
            <a:pPr>
              <a:buFontTx/>
              <a:buNone/>
            </a:pPr>
            <a:r>
              <a:rPr lang="el-GR" sz="3600" b="1" i="1" dirty="0" smtClean="0">
                <a:latin typeface="Times New Roman" panose="02020603050405020304" pitchFamily="18" charset="0"/>
                <a:cs typeface="Times New Roman" panose="02020603050405020304" pitchFamily="18" charset="0"/>
              </a:rPr>
              <a:t>    </a:t>
            </a:r>
            <a:r>
              <a:rPr lang="el-GR" sz="3600" b="1" i="1" dirty="0" smtClean="0">
                <a:latin typeface="Times New Roman" panose="02020603050405020304" pitchFamily="18" charset="0"/>
                <a:cs typeface="Times New Roman" panose="02020603050405020304" pitchFamily="18" charset="0"/>
              </a:rPr>
              <a:t>      άνθρωπο </a:t>
            </a:r>
            <a:r>
              <a:rPr lang="el-GR" sz="3200" b="1" i="1" dirty="0" smtClean="0">
                <a:latin typeface="Times New Roman" panose="02020603050405020304" pitchFamily="18" charset="0"/>
                <a:cs typeface="Times New Roman" panose="02020603050405020304" pitchFamily="18" charset="0"/>
              </a:rPr>
              <a:t>χωρίς </a:t>
            </a:r>
            <a:r>
              <a:rPr lang="el-GR" sz="32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φαντασία</a:t>
            </a:r>
            <a:r>
              <a:rPr lang="el-GR" sz="3600" b="1" i="1" dirty="0" smtClean="0">
                <a:latin typeface="Times New Roman" panose="02020603050405020304" pitchFamily="18" charset="0"/>
                <a:cs typeface="Times New Roman" panose="02020603050405020304" pitchFamily="18" charset="0"/>
              </a:rPr>
              <a:t>.</a:t>
            </a:r>
            <a:endParaRPr lang="el-GR"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437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982" y="0"/>
            <a:ext cx="10559473" cy="6502400"/>
          </a:xfrm>
        </p:spPr>
        <p:txBody>
          <a:bodyPr>
            <a:normAutofit/>
          </a:bodyPr>
          <a:lstStyle/>
          <a:p>
            <a:r>
              <a:rPr lang="el-GR" sz="3200" b="1" i="1" dirty="0" smtClean="0">
                <a:effectLst>
                  <a:outerShdw blurRad="38100" dist="38100" dir="2700000" algn="tl">
                    <a:srgbClr val="000000">
                      <a:alpha val="43137"/>
                    </a:srgbClr>
                  </a:outerShdw>
                </a:effectLst>
              </a:rPr>
              <a:t>                         </a:t>
            </a:r>
            <a:r>
              <a:rPr lang="el-GR" sz="32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ΜΑΘΗΤΕΣ</a:t>
            </a:r>
            <a:r>
              <a:rPr lang="en-US" b="1" i="1" dirty="0" smtClean="0">
                <a:latin typeface="Times New Roman" panose="02020603050405020304" pitchFamily="18" charset="0"/>
                <a:cs typeface="Times New Roman" panose="02020603050405020304" pitchFamily="18" charset="0"/>
              </a:rPr>
              <a:t/>
            </a:r>
            <a:br>
              <a:rPr lang="en-US" b="1" i="1" dirty="0" smtClean="0">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ΕΥΣΤΡΑΤΙΟΥ ΧΡΙΣΤΙΝΑ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ΚΟΥΤΣΟΜΙΧΑΛΗ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ΜΟΡΦΩ</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ΙΩΑΝΝΙΔΟΥ ΧΡΥΣΗ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ΚΥΝΔΕΛΕΡΟΣ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ΒΑΣΙΛΕΙΟΣ</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ΚΑΛΑΜΠΟΥΚΑ ΜΑΡΙΑ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ΜΑΛΚΟΤΣ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ΧΑΛΗΛ ΜΠΑΡΙΕ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ΚΑΡΑΓΙΑΝΝΙΔΟΥ ΜΑΡΙΑ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ΜΠΑΙΡΑΜ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ΝΙΑΖΗ</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ΚΑΤΣΟΥΝΗ ΑΠΟΣΤΟΛΙΑ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ΜΠΑΜΠΑ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ΡΕΦΗΚ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ΚΕΧΛΙΜΠΑΡΗ ΙΩΑΝΝΑ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ΜΠΟΖ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ΧΑΛΗΛ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ΚΙΑΤΙΠΗΣ ΕΥΑΓΓΕΛΟΣ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ΜΠΟΥΔΟΥΡ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ΤΙΜΟΥΤΣΙΝ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ΚΙΒΡΙΚΗΣ ΔΗΜΗΤΡΙΟΣ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ΜΠΟΥΤΑΛΗ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ΣΠΥΡΙΔΟΥΛΑ</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ΚΙΡΤΖΑΛΗ ΣΑΜΠΑΝ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ΝΤΑΟΥΤΙΔΟΥ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ΜΑΡΙΑ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ΚΟΚΟΝΟΠΟΥΛΟΥ ΒΑΙΑ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ΝΤΟΥΡΑΛΗ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ΧΑΡΟΥΝ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ΚΟΤΣΑΛΑΣ ΝΙΚΟΛΑΟΣ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ΝΤΟΥΡΑΛΗ </a:t>
            </a: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ΧΑΣΑΝ </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ΚΟΥΡΟΥΤΖΗ ΛΙΒΑΝΟΥΡ</a:t>
            </a:r>
            <a:br>
              <a:rPr lang="el-GR"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2800" b="1" i="1" dirty="0" smtClean="0">
                <a:latin typeface="Times New Roman" panose="02020603050405020304" pitchFamily="18" charset="0"/>
                <a:cs typeface="Times New Roman" panose="02020603050405020304" pitchFamily="18" charset="0"/>
              </a:rPr>
              <a:t/>
            </a:r>
            <a:br>
              <a:rPr lang="el-GR" sz="2800" b="1" i="1" dirty="0" smtClean="0">
                <a:latin typeface="Times New Roman" panose="02020603050405020304" pitchFamily="18" charset="0"/>
                <a:cs typeface="Times New Roman" panose="02020603050405020304" pitchFamily="18" charset="0"/>
              </a:rPr>
            </a:br>
            <a:r>
              <a:rPr lang="el-GR" sz="2800" b="1" i="1" dirty="0" smtClean="0">
                <a:latin typeface="Times New Roman" panose="02020603050405020304" pitchFamily="18" charset="0"/>
                <a:cs typeface="Times New Roman" panose="02020603050405020304" pitchFamily="18" charset="0"/>
              </a:rPr>
              <a:t/>
            </a:r>
            <a:br>
              <a:rPr lang="el-GR" sz="2800" b="1" i="1" dirty="0" smtClean="0">
                <a:latin typeface="Times New Roman" panose="02020603050405020304" pitchFamily="18" charset="0"/>
                <a:cs typeface="Times New Roman" panose="02020603050405020304" pitchFamily="18" charset="0"/>
              </a:rPr>
            </a:br>
            <a:endParaRPr lang="el-GR" sz="28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8056" y="5292436"/>
            <a:ext cx="9441872" cy="884527"/>
          </a:xfrm>
        </p:spPr>
        <p:txBody>
          <a:bodyPr>
            <a:normAutofit lnSpcReduction="10000"/>
          </a:bodyPr>
          <a:lstStyle/>
          <a:p>
            <a:pPr marL="0" indent="0">
              <a:buNone/>
            </a:pPr>
            <a:r>
              <a:rPr lang="el-GR"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l-GR" sz="32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ΥΠΕΥΘΥΝΟΣ </a:t>
            </a:r>
            <a:r>
              <a:rPr lang="el-GR" sz="32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ΚΑΘΗΓΗΤΗΣ</a:t>
            </a:r>
            <a:r>
              <a:rPr lang="el-GR" b="1" i="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l-GR" b="1" i="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l-GR"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l-GR" b="1" i="1" dirty="0" smtClean="0">
                <a:latin typeface="Times New Roman" panose="02020603050405020304" pitchFamily="18" charset="0"/>
                <a:cs typeface="Times New Roman" panose="02020603050405020304" pitchFamily="18" charset="0"/>
              </a:rPr>
              <a:t>ΠΕΤΣΙΟΣ </a:t>
            </a:r>
            <a:r>
              <a:rPr lang="el-GR" b="1" i="1" dirty="0" smtClean="0">
                <a:latin typeface="Times New Roman" panose="02020603050405020304" pitchFamily="18" charset="0"/>
                <a:cs typeface="Times New Roman" panose="02020603050405020304" pitchFamily="18" charset="0"/>
              </a:rPr>
              <a:t>ΑΘΑΝΑΣΙΟΣ (ΠΕ11</a:t>
            </a:r>
            <a:r>
              <a:rPr lang="el-GR" b="1" i="1" dirty="0" smtClean="0"/>
              <a:t>)</a:t>
            </a:r>
            <a:endParaRPr lang="el-GR"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981" y="1360053"/>
            <a:ext cx="3796145" cy="2847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018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ΣΥΓΚΕΝΤΡΩΣΗ ΥΛΙΚΟΥ</a:t>
            </a:r>
            <a:br>
              <a:rPr lang="el-GR"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l-GR" b="1" i="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l-GR" b="1" i="1" dirty="0" smtClean="0"/>
              <a:t>Παίζοντας οι ίδιοι παραδοσιακά παιχνίδια</a:t>
            </a:r>
          </a:p>
          <a:p>
            <a:pPr>
              <a:buFont typeface="Wingdings" panose="05000000000000000000" pitchFamily="2" charset="2"/>
              <a:buNone/>
            </a:pPr>
            <a:r>
              <a:rPr lang="el-GR" b="1" i="1" dirty="0" smtClean="0"/>
              <a:t> ( Μακριά γαϊδούρα, τυφλόμυγα, κυνηγητό) και διακινδυνεύοντας τα σχόλια των συμμαθητών μας!!!</a:t>
            </a:r>
          </a:p>
          <a:p>
            <a:pPr>
              <a:buFont typeface="Wingdings" panose="05000000000000000000" pitchFamily="2" charset="2"/>
              <a:buNone/>
            </a:pPr>
            <a:endParaRPr lang="el-GR" b="1" i="1" dirty="0" smtClean="0"/>
          </a:p>
          <a:p>
            <a:pPr>
              <a:buFont typeface="Wingdings" panose="05000000000000000000" pitchFamily="2" charset="2"/>
              <a:buChar char="Ø"/>
            </a:pPr>
            <a:r>
              <a:rPr lang="el-GR" b="1" i="1" dirty="0" smtClean="0"/>
              <a:t>Ρωτώντας τους γονείς και τους παππούδες μας για τα παιχνίδια της εποχής τους αλλά και απαντώντας εμείς οι ίδιοι και οι συμμαθητές μας σε ερωτηματολόγια για το παιχνίδι</a:t>
            </a:r>
          </a:p>
          <a:p>
            <a:endParaRPr lang="el-GR" dirty="0"/>
          </a:p>
        </p:txBody>
      </p:sp>
    </p:spTree>
    <p:extLst>
      <p:ext uri="{BB962C8B-B14F-4D97-AF65-F5344CB8AC3E}">
        <p14:creationId xmlns:p14="http://schemas.microsoft.com/office/powerpoint/2010/main" val="4067991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ΚΡΙΤΗΡΙΑ ΕΠΙΛΟΓΗΣ ΘΕΜΑΤΟΣ</a:t>
            </a:r>
            <a:endParaRPr lang="el-G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79443"/>
            <a:ext cx="10515600" cy="4351338"/>
          </a:xfrm>
        </p:spPr>
        <p:txBody>
          <a:bodyPr/>
          <a:lstStyle/>
          <a:p>
            <a:pPr marL="0" indent="0">
              <a:buNone/>
            </a:pPr>
            <a:r>
              <a:rPr lang="el-GR" b="1" i="1" dirty="0" smtClean="0">
                <a:latin typeface="Times New Roman" panose="02020603050405020304" pitchFamily="18" charset="0"/>
                <a:cs typeface="Times New Roman" panose="02020603050405020304" pitchFamily="18" charset="0"/>
              </a:rPr>
              <a:t>Η απομάκρυνση του παιδιού από το παραδοσικό παιχνίδι σήμερα και ένας γενικότερος προβληματισμός για τον τρόπο με τον οποίο </a:t>
            </a:r>
            <a:r>
              <a:rPr lang="el-GR" b="1" i="1" dirty="0" smtClean="0">
                <a:latin typeface="Times New Roman" panose="02020603050405020304" pitchFamily="18" charset="0"/>
                <a:cs typeface="Times New Roman" panose="02020603050405020304" pitchFamily="18" charset="0"/>
              </a:rPr>
              <a:t>:             </a:t>
            </a:r>
            <a:r>
              <a:rPr lang="el-GR" b="1" i="1" dirty="0" smtClean="0">
                <a:latin typeface="Times New Roman" panose="02020603050405020304" pitchFamily="18" charset="0"/>
                <a:cs typeface="Times New Roman" panose="02020603050405020304" pitchFamily="18" charset="0"/>
              </a:rPr>
              <a:t>1.οι κλειστοί χώροι πήραν τη θέση της αλάνας.</a:t>
            </a:r>
          </a:p>
          <a:p>
            <a:pPr marL="0" indent="0">
              <a:buNone/>
            </a:pPr>
            <a:r>
              <a:rPr lang="el-GR" b="1" i="1" dirty="0" smtClean="0">
                <a:latin typeface="Times New Roman" panose="02020603050405020304" pitchFamily="18" charset="0"/>
                <a:cs typeface="Times New Roman" panose="02020603050405020304" pitchFamily="18" charset="0"/>
              </a:rPr>
              <a:t>2. η τεχνολογία την θέση της φαντασίας και της εφευρετικότητας.</a:t>
            </a:r>
          </a:p>
          <a:p>
            <a:pPr marL="0" indent="0">
              <a:buNone/>
            </a:pPr>
            <a:r>
              <a:rPr lang="el-GR" b="1" i="1" dirty="0" smtClean="0">
                <a:latin typeface="Times New Roman" panose="02020603050405020304" pitchFamily="18" charset="0"/>
                <a:cs typeface="Times New Roman" panose="02020603050405020304" pitchFamily="18" charset="0"/>
              </a:rPr>
              <a:t>3.το ομαδικό παιχνίδι  που φθίνει, δίνοντας τη θέση του στο παιχνίδι του καναπέ.</a:t>
            </a:r>
            <a:endParaRPr lang="el-G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746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82002"/>
          </a:xfrm>
        </p:spPr>
        <p:txBody>
          <a:bodyPr/>
          <a:lstStyle/>
          <a:p>
            <a:r>
              <a:rPr lang="el-GR"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Λοιπόν καλωσορίσατε στην εργασία μας</a:t>
            </a:r>
            <a:endParaRPr lang="el-GR"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2056" name="Picture 8" descr="https://cescambodia.files.wordpress.com/2014/11/welcom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7672" y="2563357"/>
            <a:ext cx="9054898" cy="240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163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Παραδοσιακά παιχνίδια</a:t>
            </a:r>
            <a:endParaRPr lang="el-GR"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16000"/>
            <a:ext cx="10515600" cy="5841999"/>
          </a:xfrm>
        </p:spPr>
        <p:txBody>
          <a:bodyPr>
            <a:normAutofit fontScale="40000" lnSpcReduction="20000"/>
          </a:bodyPr>
          <a:lstStyle/>
          <a:p>
            <a:pPr marL="0" indent="0">
              <a:lnSpc>
                <a:spcPct val="80000"/>
              </a:lnSpc>
              <a:buNone/>
            </a:pPr>
            <a:endParaRPr lang="el-GR" sz="6400" b="1" i="1" dirty="0" smtClean="0"/>
          </a:p>
          <a:p>
            <a:pPr marL="0" indent="0">
              <a:lnSpc>
                <a:spcPct val="80000"/>
              </a:lnSpc>
              <a:buNone/>
            </a:pPr>
            <a:endParaRPr lang="el-GR" sz="6400" b="1" i="1" dirty="0" smtClean="0"/>
          </a:p>
          <a:p>
            <a:pPr marL="0" indent="0">
              <a:lnSpc>
                <a:spcPct val="80000"/>
              </a:lnSpc>
              <a:buNone/>
            </a:pPr>
            <a:endParaRPr lang="el-GR" sz="6400" b="1" i="1" dirty="0" smtClean="0"/>
          </a:p>
          <a:p>
            <a:pPr>
              <a:lnSpc>
                <a:spcPct val="80000"/>
              </a:lnSpc>
            </a:pPr>
            <a:r>
              <a:rPr lang="el-GR" sz="8000" b="1" i="1" dirty="0">
                <a:latin typeface="Times New Roman" panose="02020603050405020304" pitchFamily="18" charset="0"/>
                <a:cs typeface="Times New Roman" panose="02020603050405020304" pitchFamily="18" charset="0"/>
              </a:rPr>
              <a:t>Ένα δύο τρία κόκκινο φως</a:t>
            </a:r>
          </a:p>
          <a:p>
            <a:pPr>
              <a:lnSpc>
                <a:spcPct val="80000"/>
              </a:lnSpc>
            </a:pPr>
            <a:r>
              <a:rPr lang="el-GR" sz="8000" b="1" i="1" dirty="0">
                <a:latin typeface="Times New Roman" panose="02020603050405020304" pitchFamily="18" charset="0"/>
                <a:cs typeface="Times New Roman" panose="02020603050405020304" pitchFamily="18" charset="0"/>
              </a:rPr>
              <a:t>Τυφλόμυγα</a:t>
            </a:r>
          </a:p>
          <a:p>
            <a:pPr>
              <a:lnSpc>
                <a:spcPct val="80000"/>
              </a:lnSpc>
            </a:pPr>
            <a:r>
              <a:rPr lang="el-GR" sz="8000" b="1" i="1" dirty="0">
                <a:latin typeface="Times New Roman" panose="02020603050405020304" pitchFamily="18" charset="0"/>
                <a:cs typeface="Times New Roman" panose="02020603050405020304" pitchFamily="18" charset="0"/>
              </a:rPr>
              <a:t>Μήλα</a:t>
            </a:r>
          </a:p>
          <a:p>
            <a:pPr>
              <a:lnSpc>
                <a:spcPct val="80000"/>
              </a:lnSpc>
            </a:pPr>
            <a:r>
              <a:rPr lang="el-GR" sz="8000" b="1" i="1" dirty="0">
                <a:latin typeface="Times New Roman" panose="02020603050405020304" pitchFamily="18" charset="0"/>
                <a:cs typeface="Times New Roman" panose="02020603050405020304" pitchFamily="18" charset="0"/>
              </a:rPr>
              <a:t>Τζαμί</a:t>
            </a:r>
          </a:p>
          <a:p>
            <a:pPr>
              <a:lnSpc>
                <a:spcPct val="80000"/>
              </a:lnSpc>
            </a:pPr>
            <a:r>
              <a:rPr lang="el-GR" sz="8000" b="1" i="1" dirty="0">
                <a:latin typeface="Times New Roman" panose="02020603050405020304" pitchFamily="18" charset="0"/>
                <a:cs typeface="Times New Roman" panose="02020603050405020304" pitchFamily="18" charset="0"/>
              </a:rPr>
              <a:t>Κουτσό</a:t>
            </a:r>
          </a:p>
          <a:p>
            <a:pPr>
              <a:lnSpc>
                <a:spcPct val="80000"/>
              </a:lnSpc>
            </a:pPr>
            <a:r>
              <a:rPr lang="el-GR" sz="8000" b="1" i="1" dirty="0" smtClean="0">
                <a:latin typeface="Times New Roman" panose="02020603050405020304" pitchFamily="18" charset="0"/>
                <a:cs typeface="Times New Roman" panose="02020603050405020304" pitchFamily="18" charset="0"/>
              </a:rPr>
              <a:t>Γερμανικό</a:t>
            </a:r>
          </a:p>
          <a:p>
            <a:pPr>
              <a:lnSpc>
                <a:spcPct val="80000"/>
              </a:lnSpc>
            </a:pPr>
            <a:r>
              <a:rPr lang="el-GR" sz="8000" b="1" i="1" dirty="0" smtClean="0">
                <a:latin typeface="Times New Roman" panose="02020603050405020304" pitchFamily="18" charset="0"/>
                <a:cs typeface="Times New Roman" panose="02020603050405020304" pitchFamily="18" charset="0"/>
              </a:rPr>
              <a:t>Μακριά γαϊδούρα</a:t>
            </a:r>
          </a:p>
          <a:p>
            <a:pPr>
              <a:lnSpc>
                <a:spcPct val="80000"/>
              </a:lnSpc>
            </a:pPr>
            <a:r>
              <a:rPr lang="el-GR" sz="8000" b="1" i="1" dirty="0" smtClean="0">
                <a:latin typeface="Times New Roman" panose="02020603050405020304" pitchFamily="18" charset="0"/>
                <a:cs typeface="Times New Roman" panose="02020603050405020304" pitchFamily="18" charset="0"/>
              </a:rPr>
              <a:t>Έμαξε Καλέ</a:t>
            </a:r>
          </a:p>
          <a:p>
            <a:pPr>
              <a:lnSpc>
                <a:spcPct val="80000"/>
              </a:lnSpc>
            </a:pPr>
            <a:r>
              <a:rPr lang="el-GR" sz="8000" b="1" i="1" dirty="0" smtClean="0">
                <a:latin typeface="Times New Roman" panose="02020603050405020304" pitchFamily="18" charset="0"/>
                <a:cs typeface="Times New Roman" panose="02020603050405020304" pitchFamily="18" charset="0"/>
              </a:rPr>
              <a:t>Κλέφτες κι αστυνόμοι</a:t>
            </a:r>
          </a:p>
          <a:p>
            <a:pPr>
              <a:lnSpc>
                <a:spcPct val="80000"/>
              </a:lnSpc>
            </a:pPr>
            <a:r>
              <a:rPr lang="el-GR" sz="8000" b="1" i="1" dirty="0" smtClean="0">
                <a:latin typeface="Times New Roman" panose="02020603050405020304" pitchFamily="18" charset="0"/>
                <a:cs typeface="Times New Roman" panose="02020603050405020304" pitchFamily="18" charset="0"/>
              </a:rPr>
              <a:t>Κρυφτό</a:t>
            </a:r>
          </a:p>
          <a:p>
            <a:pPr>
              <a:lnSpc>
                <a:spcPct val="80000"/>
              </a:lnSpc>
            </a:pPr>
            <a:r>
              <a:rPr lang="el-GR" sz="8000" b="1" i="1" dirty="0" smtClean="0">
                <a:latin typeface="Times New Roman" panose="02020603050405020304" pitchFamily="18" charset="0"/>
                <a:cs typeface="Times New Roman" panose="02020603050405020304" pitchFamily="18" charset="0"/>
              </a:rPr>
              <a:t>Αλυσίδα</a:t>
            </a:r>
            <a:endParaRPr lang="el-GR" sz="8000" b="1" i="1" dirty="0" smtClean="0">
              <a:latin typeface="Times New Roman" panose="02020603050405020304" pitchFamily="18" charset="0"/>
              <a:cs typeface="Times New Roman" panose="02020603050405020304" pitchFamily="18" charset="0"/>
            </a:endParaRPr>
          </a:p>
          <a:p>
            <a:pPr>
              <a:lnSpc>
                <a:spcPct val="80000"/>
              </a:lnSpc>
            </a:pPr>
            <a:endParaRPr lang="el-GR" sz="8000" b="1" i="1" dirty="0" smtClean="0"/>
          </a:p>
          <a:p>
            <a:pPr marL="0" indent="0">
              <a:lnSpc>
                <a:spcPct val="80000"/>
              </a:lnSpc>
              <a:buNone/>
            </a:pPr>
            <a:endParaRPr lang="el-GR" sz="8000" b="1" i="1" dirty="0" smtClean="0"/>
          </a:p>
          <a:p>
            <a:pPr marL="0" indent="0">
              <a:lnSpc>
                <a:spcPct val="80000"/>
              </a:lnSpc>
              <a:buNone/>
            </a:pPr>
            <a:endParaRPr lang="el-GR" sz="8000" b="1" i="1" dirty="0" smtClean="0"/>
          </a:p>
        </p:txBody>
      </p:sp>
    </p:spTree>
    <p:extLst>
      <p:ext uri="{BB962C8B-B14F-4D97-AF65-F5344CB8AC3E}">
        <p14:creationId xmlns:p14="http://schemas.microsoft.com/office/powerpoint/2010/main" val="195119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2729" y="4350327"/>
            <a:ext cx="4812144" cy="25076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a:xfrm>
            <a:off x="969816" y="858982"/>
            <a:ext cx="10402455" cy="822470"/>
          </a:xfrm>
        </p:spPr>
        <p:txBody>
          <a:bodyPr>
            <a:normAutofit fontScale="90000"/>
          </a:bodyPr>
          <a:lstStyle/>
          <a:p>
            <a:pPr>
              <a:lnSpc>
                <a:spcPct val="80000"/>
              </a:lnSpc>
              <a:spcBef>
                <a:spcPts val="438"/>
              </a:spcBef>
            </a:pPr>
            <a:r>
              <a:rPr lang="el-GR" sz="4000" b="1" dirty="0">
                <a:latin typeface="Times New Roman" panose="02020603050405020304" pitchFamily="18" charset="0"/>
              </a:rPr>
              <a:t/>
            </a:r>
            <a:br>
              <a:rPr lang="el-GR" sz="4000" b="1" dirty="0">
                <a:latin typeface="Times New Roman" panose="02020603050405020304" pitchFamily="18" charset="0"/>
              </a:rPr>
            </a:br>
            <a:r>
              <a:rPr lang="el-GR" sz="4000" b="1" dirty="0" smtClean="0">
                <a:latin typeface="Times New Roman" panose="02020603050405020304" pitchFamily="18" charset="0"/>
              </a:rPr>
              <a:t/>
            </a:r>
            <a:br>
              <a:rPr lang="el-GR" sz="4000" b="1" dirty="0" smtClean="0">
                <a:latin typeface="Times New Roman" panose="02020603050405020304" pitchFamily="18" charset="0"/>
              </a:rPr>
            </a:br>
            <a:r>
              <a:rPr lang="el-GR" sz="4000" b="1" dirty="0">
                <a:latin typeface="Times New Roman" panose="02020603050405020304" pitchFamily="18" charset="0"/>
              </a:rPr>
              <a:t/>
            </a:r>
            <a:br>
              <a:rPr lang="el-GR" sz="4000" b="1" dirty="0">
                <a:latin typeface="Times New Roman" panose="02020603050405020304" pitchFamily="18" charset="0"/>
              </a:rPr>
            </a:br>
            <a:r>
              <a:rPr lang="el-GR" sz="4000" b="1" dirty="0" smtClean="0">
                <a:latin typeface="Times New Roman" panose="02020603050405020304" pitchFamily="18" charset="0"/>
              </a:rPr>
              <a:t>             </a:t>
            </a:r>
            <a:br>
              <a:rPr lang="el-GR" sz="4000" b="1" dirty="0" smtClean="0">
                <a:latin typeface="Times New Roman" panose="02020603050405020304" pitchFamily="18" charset="0"/>
              </a:rPr>
            </a:br>
            <a:r>
              <a:rPr lang="el-GR" sz="4000" b="1" dirty="0">
                <a:latin typeface="Times New Roman" panose="02020603050405020304" pitchFamily="18" charset="0"/>
              </a:rPr>
              <a:t/>
            </a:r>
            <a:br>
              <a:rPr lang="el-GR" sz="4000" b="1" dirty="0">
                <a:latin typeface="Times New Roman" panose="02020603050405020304" pitchFamily="18" charset="0"/>
              </a:rPr>
            </a:br>
            <a:r>
              <a:rPr lang="el-GR" sz="4000" b="1" dirty="0" smtClean="0">
                <a:latin typeface="Times New Roman" panose="02020603050405020304" pitchFamily="18" charset="0"/>
              </a:rPr>
              <a:t>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Ένα</a:t>
            </a:r>
            <a:r>
              <a:rPr lang="el-G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δύο, τρία, κόκκινο φως</a:t>
            </a:r>
            <a:br>
              <a:rPr lang="el-GR" sz="40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b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r>
            <a:b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br>
            <a:r>
              <a:rPr lang="el-GR" sz="31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Στόχος</a:t>
            </a:r>
            <a:r>
              <a:rPr lang="el-GR" sz="2700" b="1" dirty="0">
                <a:latin typeface="Times New Roman" panose="02020603050405020304" pitchFamily="18" charset="0"/>
              </a:rPr>
              <a:t/>
            </a:r>
            <a:br>
              <a:rPr lang="el-GR" sz="2700" b="1" dirty="0">
                <a:latin typeface="Times New Roman" panose="02020603050405020304" pitchFamily="18" charset="0"/>
              </a:rPr>
            </a:br>
            <a:r>
              <a:rPr lang="el-GR" sz="2700" b="1" i="1" dirty="0">
                <a:latin typeface="Times New Roman" panose="02020603050405020304" pitchFamily="18" charset="0"/>
              </a:rPr>
              <a:t>Ακουστική-κινητική αντίληψη, έλεγχος ταχύτητας, ισορροπία.</a:t>
            </a:r>
            <a:r>
              <a:rPr lang="el-GR" sz="2700" b="1" i="1" u="sng" dirty="0">
                <a:latin typeface="Times New Roman" panose="02020603050405020304" pitchFamily="18" charset="0"/>
              </a:rPr>
              <a:t/>
            </a:r>
            <a:br>
              <a:rPr lang="el-GR" sz="2700" b="1" i="1" u="sng" dirty="0">
                <a:latin typeface="Times New Roman" panose="02020603050405020304" pitchFamily="18" charset="0"/>
              </a:rPr>
            </a:br>
            <a:r>
              <a:rPr lang="el-GR" sz="2700" u="sng" dirty="0" smtClean="0">
                <a:latin typeface="Times New Roman" panose="02020603050405020304" pitchFamily="18" charset="0"/>
              </a:rPr>
              <a:t/>
            </a:r>
            <a:br>
              <a:rPr lang="el-GR" sz="2700" u="sng" dirty="0" smtClean="0">
                <a:latin typeface="Times New Roman" panose="02020603050405020304" pitchFamily="18" charset="0"/>
              </a:rPr>
            </a:br>
            <a:r>
              <a:rPr lang="el-GR" sz="31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Περιγραφή</a:t>
            </a:r>
            <a:r>
              <a:rPr lang="el-GR" sz="2700" b="1" dirty="0">
                <a:latin typeface="Times New Roman" panose="02020603050405020304" pitchFamily="18" charset="0"/>
              </a:rPr>
              <a:t/>
            </a:r>
            <a:br>
              <a:rPr lang="el-GR" sz="2700" b="1" dirty="0">
                <a:latin typeface="Times New Roman" panose="02020603050405020304" pitchFamily="18" charset="0"/>
              </a:rPr>
            </a:br>
            <a:r>
              <a:rPr lang="el-GR" sz="2700" b="1" i="1" dirty="0">
                <a:latin typeface="Times New Roman" panose="02020603050405020304" pitchFamily="18" charset="0"/>
              </a:rPr>
              <a:t>Ένα παιδί τα φυλάει και λέει ένα, δύο, τρία, κόκκινο φως. Τα άλλα παιδιά ξεκινούν </a:t>
            </a:r>
            <a:r>
              <a:rPr lang="en-US" sz="2700" b="1" i="1" dirty="0">
                <a:latin typeface="Times New Roman" panose="02020603050405020304" pitchFamily="18" charset="0"/>
              </a:rPr>
              <a:t/>
            </a:r>
            <a:br>
              <a:rPr lang="en-US" sz="2700" b="1" i="1" dirty="0">
                <a:latin typeface="Times New Roman" panose="02020603050405020304" pitchFamily="18" charset="0"/>
              </a:rPr>
            </a:br>
            <a:r>
              <a:rPr lang="el-GR" sz="2700" b="1" i="1" dirty="0">
                <a:latin typeface="Times New Roman" panose="02020603050405020304" pitchFamily="18" charset="0"/>
              </a:rPr>
              <a:t>από μια γραμμή, σχεδόν 10 μέτρα πίσω του και τρέχουν προς το μέρος του. </a:t>
            </a:r>
            <a:r>
              <a:rPr lang="en-US" sz="2700" b="1" i="1" dirty="0">
                <a:latin typeface="Times New Roman" panose="02020603050405020304" pitchFamily="18" charset="0"/>
              </a:rPr>
              <a:t/>
            </a:r>
            <a:br>
              <a:rPr lang="en-US" sz="2700" b="1" i="1" dirty="0">
                <a:latin typeface="Times New Roman" panose="02020603050405020304" pitchFamily="18" charset="0"/>
              </a:rPr>
            </a:br>
            <a:r>
              <a:rPr lang="el-GR" sz="2700" b="1" i="1" dirty="0">
                <a:latin typeface="Times New Roman" panose="02020603050405020304" pitchFamily="18" charset="0"/>
              </a:rPr>
              <a:t>Όταν τελειώσει τα λόγια, γυρίζει και τα παιδιά θα πρέπει να μείνουν  ακίνητα.</a:t>
            </a:r>
            <a:r>
              <a:rPr lang="en-US" sz="2700" b="1" i="1" dirty="0">
                <a:latin typeface="Times New Roman" panose="02020603050405020304" pitchFamily="18" charset="0"/>
              </a:rPr>
              <a:t> </a:t>
            </a:r>
            <a:br>
              <a:rPr lang="en-US" sz="2700" b="1" i="1" dirty="0">
                <a:latin typeface="Times New Roman" panose="02020603050405020304" pitchFamily="18" charset="0"/>
              </a:rPr>
            </a:br>
            <a:r>
              <a:rPr lang="el-GR" sz="2700" b="1" i="1" dirty="0">
                <a:latin typeface="Times New Roman" panose="02020603050405020304" pitchFamily="18" charset="0"/>
              </a:rPr>
              <a:t>Όποιο κινηθεί βγαίνει από το παιχνίδι. Αυτό επαναλαμβάνεται μέχρι ένα από </a:t>
            </a:r>
            <a:r>
              <a:rPr lang="en-US" sz="2700" b="1" i="1" dirty="0">
                <a:latin typeface="Times New Roman" panose="02020603050405020304" pitchFamily="18" charset="0"/>
              </a:rPr>
              <a:t/>
            </a:r>
            <a:br>
              <a:rPr lang="en-US" sz="2700" b="1" i="1" dirty="0">
                <a:latin typeface="Times New Roman" panose="02020603050405020304" pitchFamily="18" charset="0"/>
              </a:rPr>
            </a:br>
            <a:r>
              <a:rPr lang="el-GR" sz="2700" b="1" i="1" dirty="0">
                <a:latin typeface="Times New Roman" panose="02020603050405020304" pitchFamily="18" charset="0"/>
              </a:rPr>
              <a:t>τα παιδιά να τον πλησιάσει και να  τον χτυπήσει στην πλάτη. Τότε, αυτός αρχίζει </a:t>
            </a:r>
            <a:r>
              <a:rPr lang="en-US" sz="2700" b="1" i="1" dirty="0">
                <a:latin typeface="Times New Roman" panose="02020603050405020304" pitchFamily="18" charset="0"/>
              </a:rPr>
              <a:t/>
            </a:r>
            <a:br>
              <a:rPr lang="en-US" sz="2700" b="1" i="1" dirty="0">
                <a:latin typeface="Times New Roman" panose="02020603050405020304" pitchFamily="18" charset="0"/>
              </a:rPr>
            </a:br>
            <a:r>
              <a:rPr lang="el-GR" sz="2700" b="1" i="1" dirty="0">
                <a:latin typeface="Times New Roman" panose="02020603050405020304" pitchFamily="18" charset="0"/>
              </a:rPr>
              <a:t>να τα κυνηγά</a:t>
            </a:r>
            <a:r>
              <a:rPr lang="en-US" sz="2700" b="1" i="1" dirty="0">
                <a:latin typeface="Times New Roman" panose="02020603050405020304" pitchFamily="18" charset="0"/>
              </a:rPr>
              <a:t> </a:t>
            </a:r>
            <a:r>
              <a:rPr lang="el-GR" sz="2700" b="1" i="1" dirty="0">
                <a:latin typeface="Times New Roman" panose="02020603050405020304" pitchFamily="18" charset="0"/>
              </a:rPr>
              <a:t>και όποιο πιάσει τα φυλάει. </a:t>
            </a:r>
            <a:r>
              <a:rPr lang="el-GR" sz="2700" dirty="0">
                <a:latin typeface="Times New Roman" panose="02020603050405020304" pitchFamily="18" charset="0"/>
              </a:rPr>
              <a:t>  </a:t>
            </a:r>
            <a:br>
              <a:rPr lang="el-GR" sz="2700" dirty="0">
                <a:latin typeface="Times New Roman" panose="02020603050405020304" pitchFamily="18" charset="0"/>
              </a:rPr>
            </a:br>
            <a:endParaRPr lang="el-GR" sz="2700" dirty="0"/>
          </a:p>
        </p:txBody>
      </p:sp>
    </p:spTree>
    <p:extLst>
      <p:ext uri="{BB962C8B-B14F-4D97-AF65-F5344CB8AC3E}">
        <p14:creationId xmlns:p14="http://schemas.microsoft.com/office/powerpoint/2010/main" val="424843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073" y="528781"/>
            <a:ext cx="10515600" cy="1173452"/>
          </a:xfrm>
        </p:spPr>
        <p:txBody>
          <a:bodyPr>
            <a:normAutofit fontScale="90000"/>
          </a:bodyPr>
          <a:lstStyle/>
          <a:p>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l-GR" sz="40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Τυφλόμυγα</a:t>
            </a:r>
            <a:r>
              <a:rPr lang="el-GR" sz="3200" b="1" dirty="0" smtClean="0"/>
              <a:t/>
            </a:r>
            <a:br>
              <a:rPr lang="el-GR" sz="3200" b="1" dirty="0" smtClean="0"/>
            </a:br>
            <a:r>
              <a:rPr lang="el-GR" sz="31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Στόχος</a:t>
            </a:r>
            <a:r>
              <a:rPr lang="el-GR" sz="2700" b="1" dirty="0" smtClean="0"/>
              <a:t/>
            </a:r>
            <a:br>
              <a:rPr lang="el-GR" sz="2700" b="1" dirty="0" smtClean="0"/>
            </a:br>
            <a:r>
              <a:rPr lang="el-GR" sz="2700" b="1" i="1" dirty="0" smtClean="0">
                <a:latin typeface="Times New Roman" panose="02020603050405020304" pitchFamily="18" charset="0"/>
                <a:cs typeface="Times New Roman" panose="02020603050405020304" pitchFamily="18" charset="0"/>
              </a:rPr>
              <a:t>Ακουστική-κινητική αντίληψη,ταχύτητα αντίδρασης</a:t>
            </a:r>
            <a:r>
              <a:rPr lang="el-GR" sz="2700" b="1" i="1" dirty="0" smtClean="0">
                <a:latin typeface="Times New Roman" panose="02020603050405020304" pitchFamily="18" charset="0"/>
                <a:cs typeface="Times New Roman" panose="02020603050405020304" pitchFamily="18" charset="0"/>
              </a:rPr>
              <a:t>.</a:t>
            </a:r>
            <a:r>
              <a:rPr lang="el-GR" sz="3200" b="1" i="1" dirty="0" smtClean="0">
                <a:latin typeface="Times New Roman" panose="02020603050405020304" pitchFamily="18" charset="0"/>
                <a:cs typeface="Times New Roman" panose="02020603050405020304" pitchFamily="18" charset="0"/>
              </a:rPr>
              <a:t/>
            </a:r>
            <a:br>
              <a:rPr lang="el-GR" sz="3200" b="1" i="1" dirty="0" smtClean="0">
                <a:latin typeface="Times New Roman" panose="02020603050405020304" pitchFamily="18" charset="0"/>
                <a:cs typeface="Times New Roman" panose="02020603050405020304" pitchFamily="18" charset="0"/>
              </a:rPr>
            </a:br>
            <a:r>
              <a:rPr lang="el-GR" sz="32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el-GR" sz="32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l-GR" sz="27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Περιγραφή</a:t>
            </a:r>
            <a:endParaRPr lang="el-GR" sz="27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9073" y="1828763"/>
            <a:ext cx="10584873" cy="3634581"/>
          </a:xfrm>
        </p:spPr>
        <p:txBody>
          <a:bodyPr>
            <a:normAutofit/>
          </a:bodyPr>
          <a:lstStyle/>
          <a:p>
            <a:pPr marL="0" indent="0">
              <a:buNone/>
            </a:pPr>
            <a:endParaRPr lang="el-GR" sz="2400" dirty="0"/>
          </a:p>
          <a:p>
            <a:pPr marL="0" indent="0">
              <a:buNone/>
            </a:pPr>
            <a:r>
              <a:rPr lang="el-GR" sz="2400" b="1" i="1" dirty="0" smtClean="0">
                <a:latin typeface="Times New Roman" panose="02020603050405020304" pitchFamily="18" charset="0"/>
                <a:cs typeface="Times New Roman" panose="02020603050405020304" pitchFamily="18" charset="0"/>
              </a:rPr>
              <a:t>Η τυφλόμυγα </a:t>
            </a:r>
            <a:r>
              <a:rPr lang="el-GR" sz="2400" b="1" i="1" dirty="0">
                <a:latin typeface="Times New Roman" panose="02020603050405020304" pitchFamily="18" charset="0"/>
                <a:cs typeface="Times New Roman" panose="02020603050405020304" pitchFamily="18" charset="0"/>
              </a:rPr>
              <a:t>παίζεται από δύο παιδιά και πάνω. Στην αρχή όλοι τραβάνε έναν κλήρο για να δούνε ποιος θα τα φυλάει. Αυτός κλείνει τα μάτια του με ένα μαντήλι </a:t>
            </a:r>
            <a:r>
              <a:rPr lang="el-GR" sz="2400" b="1" i="1" dirty="0" smtClean="0">
                <a:latin typeface="Times New Roman" panose="02020603050405020304" pitchFamily="18" charset="0"/>
                <a:cs typeface="Times New Roman" panose="02020603050405020304" pitchFamily="18" charset="0"/>
              </a:rPr>
              <a:t> </a:t>
            </a:r>
            <a:r>
              <a:rPr lang="el-GR" sz="2400" b="1" i="1" dirty="0">
                <a:latin typeface="Times New Roman" panose="02020603050405020304" pitchFamily="18" charset="0"/>
                <a:cs typeface="Times New Roman" panose="02020603050405020304" pitchFamily="18" charset="0"/>
              </a:rPr>
              <a:t>Την ώρα που τα έχει κλειστά τα παιδιά ανακατεύονται. ΄Οποιο παιδί πιάσει πρέπει να βρει πως το λένε δηλαδή ποιο είναι. Αν το αναγνωρίσει τότε αυτό το παιδί κάνει τη τυφλόμυγα. Και έτσι αυτό συνεχίζεται.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528" y="4191415"/>
            <a:ext cx="4784436" cy="25438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89672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TotalTime>
  <Words>814</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ΠΑΡΑΔΟΣΙΑΚΑ ΠΑΙΧΝΙΔΙΑ   </vt:lpstr>
      <vt:lpstr>PowerPoint Presentation</vt:lpstr>
      <vt:lpstr>                         ΜΑΘΗΤΕΣ ΕΥΣΤΡΑΤΙΟΥ ΧΡΙΣΤΙΝΑ                ΚΟΥΤΣΟΜΙΧΑΛΗ ΜΟΡΦΩ ΙΩΑΝΝΙΔΟΥ ΧΡΥΣΗ                       ΚΥΝΔΕΛΕΡΟΣ ΒΑΣΙΛΕΙΟΣ ΚΑΛΑΜΠΟΥΚΑ ΜΑΡΙΑ                  ΜΑΛΚΟΤΣ ΧΑΛΗΛ ΜΠΑΡΙΕ    ΚΑΡΑΓΙΑΝΝΙΔΟΥ ΜΑΡΙΑ              ΜΠΑΙΡΑΜ ΝΙΑΖΗ ΚΑΤΣΟΥΝΗ ΑΠΟΣΤΟΛΙΑ              ΜΠΑΜΠΑ ΡΕΦΗΚ      ΚΕΧΛΙΜΠΑΡΗ ΙΩΑΝΝΑ               ΜΠΟΖ ΧΑΛΗΛ  ΚΙΑΤΙΠΗΣ ΕΥΑΓΓΕΛΟΣ               ΜΠΟΥΔΟΥΡ ΤΙΜΟΥΤΣΙΝ  ΚΙΒΡΙΚΗΣ ΔΗΜΗΤΡΙΟΣ              ΜΠΟΥΤΑΛΗ ΣΠΥΡΙΔΟΥΛΑ ΚΙΡΤΖΑΛΗ ΣΑΜΠΑΝ                   ΝΤΑΟΥΤΙΔΟΥ ΜΑΡΙΑ  ΚΟΚΟΝΟΠΟΥΛΟΥ ΒΑΙΑ               ΝΤΟΥΡΑΛΗ ΧΑΡΟΥΝ  ΚΟΤΣΑΛΑΣ ΝΙΚΟΛΑΟΣ               ΝΤΟΥΡΑΛΗ ΧΑΣΑΝ  ΚΟΥΡΟΥΤΖΗ ΛΙΒΑΝΟΥΡ   </vt:lpstr>
      <vt:lpstr>ΣΥΓΚΕΝΤΡΩΣΗ ΥΛΙΚΟΥ </vt:lpstr>
      <vt:lpstr>ΚΡΙΤΗΡΙΑ ΕΠΙΛΟΓΗΣ ΘΕΜΑΤΟΣ</vt:lpstr>
      <vt:lpstr>Λοιπόν καλωσορίσατε στην εργασία μας</vt:lpstr>
      <vt:lpstr>Παραδοσιακά παιχνίδια</vt:lpstr>
      <vt:lpstr>                               Ένα, δύο, τρία, κόκκινο φως  Στόχος Ακουστική-κινητική αντίληψη, έλεγχος ταχύτητας, ισορροπία.  Περιγραφή Ένα παιδί τα φυλάει και λέει ένα, δύο, τρία, κόκκινο φως. Τα άλλα παιδιά ξεκινούν  από μια γραμμή, σχεδόν 10 μέτρα πίσω του και τρέχουν προς το μέρος του.  Όταν τελειώσει τα λόγια, γυρίζει και τα παιδιά θα πρέπει να μείνουν  ακίνητα.  Όποιο κινηθεί βγαίνει από το παιχνίδι. Αυτό επαναλαμβάνεται μέχρι ένα από  τα παιδιά να τον πλησιάσει και να  τον χτυπήσει στην πλάτη. Τότε, αυτός αρχίζει  να τα κυνηγά και όποιο πιάσει τα φυλάει.    </vt:lpstr>
      <vt:lpstr>                                 Τυφλόμυγα Στόχος Ακουστική-κινητική αντίληψη,ταχύτητα αντίδρασης.  Περιγραφή</vt:lpstr>
      <vt:lpstr>                                    Μήλα Στόχος Εξάσκηση στο σημάδι αντιπάλου με μπάλα,προσποίηση και αποφυγή μπάλας Περιγραφή</vt:lpstr>
      <vt:lpstr>                                       Τζαμί Στόχος Εξάσκηση στο σημάδι με μπάλα,κίνηση με προσποίηση, παρατήρηση Περιγραφή </vt:lpstr>
      <vt:lpstr>                                    Κουτσό Στόχος Εξάσκηση στο άλμα,ενδυνάμωση των ποδιών,ισσοροπία. Περιγραφή Το 1ο παιδί ρίχνει με το χέρι την πέτρα του στο κουτάκι αρ.1, πάει με κουτσό στο ίδιο κουτάκι και σπρώχνοντας με το πόδι την πέτρα και την βγάζει έξω(ξαναγυρίζει πίσω). Κατόπιν ρίχνει την πέτρα στο κουτάκι αρ.2. Μπαίνει με κουτσό(πηδώντας στο 1ο και μετά στο 2ο), φτάνει στην πέτρα και με κουτσό πάλι την βγάζει έξω, αφού περάσει από το 1ο κουτάκι. Το ίδιο γίνεται μέχρι το τέλος. Άν η πέτρα πάει πάνω στη γραμμή ή σε λάθος κουτάκι, τότε το παιδί χάνει τη σειρά του.</vt:lpstr>
      <vt:lpstr>                                                                       Γερμανικό Στόχος Εξάσκηση στο σημάδι αντιπάλου με μπάλα, προσποίηση και αποφυγή μπάλας,ταχύτητα αντίδρασης. Περιγραφή Χωρίζουμε τον χώρο σε δύο ίσα μέρη(12-15 μέτρα).Στόχος είναι να &lt;&lt;κάψουμε&gt;&gt; τους αντιπάλους με την μπάλα.Κάθε ομάδα βρίσκεται στον δικό της χώρο.Ένας παίχτης καίγεται όταν η μπάλα τον ακουμπήσει και σκάσει κάτω.Στην έναρξη του παιχνιδιού η κάθε ομάδα τοποθετεί ένα παίκτη στην απέναντι γραμμή.Αυτός ονομάζεται ΦΡΟΥΡΌΣ.Ανάμεσα στον φρουρό και την ομάδα του τοποθετείται η αντίπαλη ομάδα,η οποία και αυτή με τη σειρά της τοποθετεί ένα φρουρό στην απέναντι γραμμή(πίσω από την αντίπαλη ομάδα).Έτσι η κάθε ομάδα βρίσκεται ανάμεσα σε αντίπαλους.Άν κάποιο παιδί &lt;&lt;καεί&gt;&gt; δεν βγαίνει έξω, πηγαίνει απέναντι,γίνεται και αυτός φρουρός και συνεχίζει το παιχνίδι.Νίκήτρια είναι η ομάδα που θα κάψει όλους τους παίχτες της αντίπαλης ομάδας. </vt:lpstr>
      <vt:lpstr>                         Μακριά γαϊδούρα Στόχος εξάσκηση στο άλμα,ισορροπία,κίνηση Περιγραφή</vt:lpstr>
      <vt:lpstr>                             Έμαξε καλέ Στόχος Κινητική αντίληψη,προσποίηση,παρατήρηση. Περιγραφή   </vt:lpstr>
      <vt:lpstr>                          Κλέφτες κι αστυνόμοι Στόχος Ακουστική-κινητική αντίληψη,προσποίηση,παρατήρηση. Περιγραφή</vt:lpstr>
      <vt:lpstr>                                       Κρυφτό Στόχος Κινητική αντίληψη,παρατήρηση Περιγραφή</vt:lpstr>
      <vt:lpstr>                                Αλυσίδα Στόχος Ομαδική συνεργασία,συντονισμός,κίνηση,προσποίηση. Περιγραφή Σε περιορισμένο χώρο(15χ15)ένα παιδί κυνηγάει τους υπόλειπους.Μόλις ακουμπήσει κάποιον τον παίρνει μαζί του και χέρι-χέρι κυνηγούν τους άλλους.Το ίδιο γίνεται και με τρίτο άτομο.Έτσι δημιουργείται μια αλυσίδα παιδιών.Το παιδί που θα μείνει στο τέλος θα είναι ο νικητής.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ΠΑΡΑΔΟΣΙΑΚΑ ΠΑΙΧΝΙΔΙΑ</dc:title>
  <dc:creator>thanasis-zwh</dc:creator>
  <cp:lastModifiedBy>thanasis-zwh</cp:lastModifiedBy>
  <cp:revision>73</cp:revision>
  <dcterms:created xsi:type="dcterms:W3CDTF">2015-10-07T17:31:54Z</dcterms:created>
  <dcterms:modified xsi:type="dcterms:W3CDTF">2015-10-10T15:54:56Z</dcterms:modified>
</cp:coreProperties>
</file>